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 name="Shape 24"/>
          <p:cNvSpPr/>
          <p:nvPr>
            <p:ph type="sldImg"/>
          </p:nvPr>
        </p:nvSpPr>
        <p:spPr>
          <a:xfrm>
            <a:off x="1143000" y="685800"/>
            <a:ext cx="4572000" cy="3429000"/>
          </a:xfrm>
          <a:prstGeom prst="rect">
            <a:avLst/>
          </a:prstGeom>
        </p:spPr>
        <p:txBody>
          <a:bodyPr/>
          <a:lstStyle/>
          <a:p>
            <a:pPr/>
          </a:p>
        </p:txBody>
      </p:sp>
      <p:sp>
        <p:nvSpPr>
          <p:cNvPr id="25" name="Shape 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8" name="Slide Number"/>
          <p:cNvSpPr txBox="1"/>
          <p:nvPr>
            <p:ph type="sldNum" sz="quarter" idx="2"/>
          </p:nvPr>
        </p:nvSpPr>
        <p:spPr>
          <a:xfrm>
            <a:off x="8428180" y="5314475"/>
            <a:ext cx="258620" cy="269237"/>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457200" y="1333500"/>
            <a:ext cx="8229600" cy="438150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lockchain.com/btc/tx/b36bced99cc459506ad2b3af6990920b12f6dc84f9c7ed0dd2c3703f94a4b692" TargetMode="External"/><Relationship Id="rId3" Type="http://schemas.openxmlformats.org/officeDocument/2006/relationships/image" Target="../media/image30.png"/><Relationship Id="rId4" Type="http://schemas.openxmlformats.org/officeDocument/2006/relationships/hyperlink" Target="https://blockchain.info/address/3D2oetdNuZUqQHPJmcMDDHYoqkyNVsFk9r" TargetMode="External"/><Relationship Id="rId5" Type="http://schemas.openxmlformats.org/officeDocument/2006/relationships/image" Target="../media/image31.png"/><Relationship Id="rId6" Type="http://schemas.openxmlformats.org/officeDocument/2006/relationships/image" Target="../media/image13.jpeg"/><Relationship Id="rId7" Type="http://schemas.openxmlformats.org/officeDocument/2006/relationships/hyperlink" Target="https://blockchain.info/tx/e3a9cbec0c5ec55db3ac02029d8cbaf1370e04e8603d9e5000106091c66c308d" TargetMode="External"/><Relationship Id="rId8" Type="http://schemas.openxmlformats.org/officeDocument/2006/relationships/image" Target="../media/image3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lockchain.info/address/3EDzR4QKeGJyCZWXMF1kAGqi8gHNQ798sF" TargetMode="External"/><Relationship Id="rId3" Type="http://schemas.openxmlformats.org/officeDocument/2006/relationships/image" Target="../media/image3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lockchain.com/explorer/assets/BTC" TargetMode="External"/><Relationship Id="rId3" Type="http://schemas.openxmlformats.org/officeDocument/2006/relationships/image" Target="../media/image3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lockchain.com/explorer/charts/n-transactions" TargetMode="External"/><Relationship Id="rId3" Type="http://schemas.openxmlformats.org/officeDocument/2006/relationships/image" Target="../media/image35.png"/><Relationship Id="rId4" Type="http://schemas.openxmlformats.org/officeDocument/2006/relationships/image" Target="../media/image3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hyperlink" Target="https://www.blockchain.com/explorer/charts/pools" TargetMode="External"/><Relationship Id="rId4" Type="http://schemas.openxmlformats.org/officeDocument/2006/relationships/image" Target="../media/image4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lockchain.com/explorer/charts/pools" TargetMode="External"/><Relationship Id="rId3" Type="http://schemas.openxmlformats.org/officeDocument/2006/relationships/image" Target="../media/image4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lockchain.com/explorer/blocks/btc/873315" TargetMode="External"/><Relationship Id="rId3" Type="http://schemas.openxmlformats.org/officeDocument/2006/relationships/image" Target="../media/image4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hyperlink" Target="https://sepolia.etherscan.io/address/0xbb15b38e4ef6af154b89a2e57e03cd5cbd752233" TargetMode="External"/><Relationship Id="rId4" Type="http://schemas.openxmlformats.org/officeDocument/2006/relationships/image" Target="../media/image14.jpeg"/><Relationship Id="rId5" Type="http://schemas.openxmlformats.org/officeDocument/2006/relationships/image" Target="../media/image48.png"/><Relationship Id="rId6" Type="http://schemas.openxmlformats.org/officeDocument/2006/relationships/image" Target="../media/image49.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3.jpe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4.jpeg"/><Relationship Id="rId10" Type="http://schemas.openxmlformats.org/officeDocument/2006/relationships/image" Target="../media/image13.png"/><Relationship Id="rId11" Type="http://schemas.openxmlformats.org/officeDocument/2006/relationships/image" Target="../media/image5.jpeg"/><Relationship Id="rId12" Type="http://schemas.openxmlformats.org/officeDocument/2006/relationships/image" Target="../media/image14.png"/><Relationship Id="rId13" Type="http://schemas.openxmlformats.org/officeDocument/2006/relationships/hyperlink" Target="https://www.statista.com/statistics/647523/worldwide-bitcoin-blockchain-size/" TargetMode="External"/><Relationship Id="rId14" Type="http://schemas.openxmlformats.org/officeDocument/2006/relationships/hyperlink" Target="https://www.blockchain.com/charts/total-bitcoins" TargetMode="External"/><Relationship Id="rId15" Type="http://schemas.openxmlformats.org/officeDocument/2006/relationships/image" Target="../media/image6.jpeg"/><Relationship Id="rId16" Type="http://schemas.openxmlformats.org/officeDocument/2006/relationships/image" Target="../media/image15.png"/><Relationship Id="rId17" Type="http://schemas.openxmlformats.org/officeDocument/2006/relationships/image" Target="../media/image7.jpeg"/><Relationship Id="rId18" Type="http://schemas.openxmlformats.org/officeDocument/2006/relationships/image" Target="../media/image16.png"/><Relationship Id="rId19" Type="http://schemas.openxmlformats.org/officeDocument/2006/relationships/image" Target="../media/image17.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9.jpeg"/><Relationship Id="rId9" Type="http://schemas.openxmlformats.org/officeDocument/2006/relationships/image" Target="../media/image2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 Id="rId3" Type="http://schemas.openxmlformats.org/officeDocument/2006/relationships/image" Target="../media/image24.png"/><Relationship Id="rId4" Type="http://schemas.openxmlformats.org/officeDocument/2006/relationships/image" Target="../media/image11.jpeg"/><Relationship Id="rId5" Type="http://schemas.openxmlformats.org/officeDocument/2006/relationships/image" Target="../media/image25.png"/><Relationship Id="rId6" Type="http://schemas.openxmlformats.org/officeDocument/2006/relationships/image" Target="../media/image2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edium.com/asecuritysite-when-bob-met-alice/meet-satoshi-from-the-uk-69a5f5722d00" TargetMode="External"/><Relationship Id="rId3" Type="http://schemas.openxmlformats.org/officeDocument/2006/relationships/image" Target="../media/image1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lockchain.com/explorer/blocks/btc/839999" TargetMode="External"/><Relationship Id="rId3" Type="http://schemas.openxmlformats.org/officeDocument/2006/relationships/hyperlink" Target="https://www.blockchain.com/explorer/blocks/btc/840000" TargetMode="External"/><Relationship Id="rId4" Type="http://schemas.openxmlformats.org/officeDocument/2006/relationships/image" Target="../media/image12.jpeg"/><Relationship Id="rId5" Type="http://schemas.openxmlformats.org/officeDocument/2006/relationships/image" Target="../media/image2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 name="Blockchain and Cryptocurrencies  Cryptocurrencies Bitcoin addresses Blockchain Mining Ethereum Smart Contracts  Prof Bill Buchanan OBE https://asecuritysite.com/ethereum https://asecuritysite.com/blockchain"/>
          <p:cNvSpPr txBox="1"/>
          <p:nvPr>
            <p:ph type="title" idx="4294967295"/>
          </p:nvPr>
        </p:nvSpPr>
        <p:spPr>
          <a:xfrm>
            <a:off x="468312" y="630058"/>
            <a:ext cx="5327651" cy="4902559"/>
          </a:xfrm>
          <a:prstGeom prst="rect">
            <a:avLst/>
          </a:prstGeom>
        </p:spPr>
        <p:txBody>
          <a:bodyPr>
            <a:normAutofit fontScale="100000" lnSpcReduction="0"/>
          </a:bodyPr>
          <a:lstStyle/>
          <a:p>
            <a:pPr algn="l">
              <a:defRPr b="1" sz="2800">
                <a:solidFill>
                  <a:srgbClr val="C00000"/>
                </a:solidFill>
              </a:defRPr>
            </a:pPr>
            <a:r>
              <a:t>Blockchain and Cryptocurrencies</a:t>
            </a:r>
            <a:br/>
            <a:br/>
            <a:r>
              <a:rPr sz="2000"/>
              <a:t>Cryptocurrencies</a:t>
            </a:r>
            <a:br>
              <a:rPr sz="2000"/>
            </a:br>
            <a:r>
              <a:rPr b="0" sz="2000"/>
              <a:t>Bitcoin addresses</a:t>
            </a:r>
            <a:br>
              <a:rPr b="0" sz="2000"/>
            </a:br>
            <a:r>
              <a:rPr b="0" sz="2000"/>
              <a:t>Blockchain</a:t>
            </a:r>
            <a:br>
              <a:rPr b="0" sz="2000"/>
            </a:br>
            <a:r>
              <a:rPr b="0" sz="2000"/>
              <a:t>Mining</a:t>
            </a:r>
            <a:br>
              <a:rPr b="0" sz="2000"/>
            </a:br>
            <a:r>
              <a:rPr b="0" sz="2000"/>
              <a:t>Ethereum</a:t>
            </a:r>
            <a:br>
              <a:rPr b="0" sz="2000"/>
            </a:br>
            <a:r>
              <a:rPr b="0" sz="2000"/>
              <a:t>Smart Contracts</a:t>
            </a:r>
            <a:br>
              <a:rPr b="0" sz="2000"/>
            </a:br>
            <a:br>
              <a:rPr b="0" sz="2000"/>
            </a:br>
            <a:r>
              <a:rPr b="0" sz="2500"/>
              <a:t>Prof Bill Buchanan OBE</a:t>
            </a:r>
            <a:br>
              <a:rPr b="0" sz="3000"/>
            </a:br>
            <a:r>
              <a:rPr b="0" sz="2000"/>
              <a:t>https://asecuritysite.com/ethereum</a:t>
            </a:r>
            <a:br>
              <a:rPr b="0" sz="2000"/>
            </a:br>
            <a:r>
              <a:rPr b="0" sz="2000"/>
              <a:t>https://asecuritysite.com/blockchain</a:t>
            </a:r>
            <a:br>
              <a:rPr b="0" sz="2000"/>
            </a:br>
          </a:p>
        </p:txBody>
      </p:sp>
      <p:pic>
        <p:nvPicPr>
          <p:cNvPr id="28" name="A picture containing indoor, decoratedDescription automatically generated" descr="A picture containing indoor, decoratedDescription automatically generated"/>
          <p:cNvPicPr>
            <a:picLocks noChangeAspect="1"/>
          </p:cNvPicPr>
          <p:nvPr/>
        </p:nvPicPr>
        <p:blipFill>
          <a:blip r:embed="rId2">
            <a:extLst/>
          </a:blip>
          <a:stretch>
            <a:fillRect/>
          </a:stretch>
        </p:blipFill>
        <p:spPr>
          <a:xfrm>
            <a:off x="5076825" y="1417637"/>
            <a:ext cx="3468688" cy="3327401"/>
          </a:xfrm>
          <a:prstGeom prst="rect">
            <a:avLst/>
          </a:prstGeom>
          <a:ln w="12700">
            <a:miter lim="400000"/>
          </a:ln>
        </p:spPr>
      </p:pic>
      <p:grpSp>
        <p:nvGrpSpPr>
          <p:cNvPr id="31" name="Screenshot 2024-12-05 at 08.34.54.png"/>
          <p:cNvGrpSpPr/>
          <p:nvPr/>
        </p:nvGrpSpPr>
        <p:grpSpPr>
          <a:xfrm>
            <a:off x="1575147" y="-203201"/>
            <a:ext cx="6469405" cy="6159501"/>
            <a:chOff x="0" y="0"/>
            <a:chExt cx="6469403" cy="6159500"/>
          </a:xfrm>
        </p:grpSpPr>
        <p:pic>
          <p:nvPicPr>
            <p:cNvPr id="30" name="Screenshot 2024-12-05 at 08.34.54.png" descr="Screenshot 2024-12-05 at 08.34.54.png"/>
            <p:cNvPicPr>
              <a:picLocks noChangeAspect="1"/>
            </p:cNvPicPr>
            <p:nvPr/>
          </p:nvPicPr>
          <p:blipFill>
            <a:blip r:embed="rId3">
              <a:extLst/>
            </a:blip>
            <a:stretch>
              <a:fillRect/>
            </a:stretch>
          </p:blipFill>
          <p:spPr>
            <a:xfrm>
              <a:off x="203200" y="203200"/>
              <a:ext cx="6063005" cy="5715000"/>
            </a:xfrm>
            <a:prstGeom prst="rect">
              <a:avLst/>
            </a:prstGeom>
            <a:ln>
              <a:noFill/>
            </a:ln>
            <a:effectLst/>
          </p:spPr>
        </p:pic>
        <p:pic>
          <p:nvPicPr>
            <p:cNvPr id="29" name="Screenshot 2024-12-05 at 08.34.54.png" descr="Screenshot 2024-12-05 at 08.34.54.png"/>
            <p:cNvPicPr>
              <a:picLocks noChangeAspect="0"/>
            </p:cNvPicPr>
            <p:nvPr/>
          </p:nvPicPr>
          <p:blipFill>
            <a:blip r:embed="rId4">
              <a:extLst/>
            </a:blip>
            <a:stretch>
              <a:fillRect/>
            </a:stretch>
          </p:blipFill>
          <p:spPr>
            <a:xfrm>
              <a:off x="0" y="0"/>
              <a:ext cx="6469405" cy="6159500"/>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1"/>
                                        </p:tgtEl>
                                        <p:attrNameLst>
                                          <p:attrName>style.visibility</p:attrName>
                                        </p:attrNameLst>
                                      </p:cBhvr>
                                      <p:to>
                                        <p:strVal val="visible"/>
                                      </p:to>
                                    </p:set>
                                    <p:anim calcmode="lin" valueType="num">
                                      <p:cBhvr>
                                        <p:cTn id="7" dur="1000" fill="hold"/>
                                        <p:tgtEl>
                                          <p:spTgt spid="31"/>
                                        </p:tgtEl>
                                        <p:attrNameLst>
                                          <p:attrName>ppt_x</p:attrName>
                                        </p:attrNameLst>
                                      </p:cBhvr>
                                      <p:tavLst>
                                        <p:tav tm="0">
                                          <p:val>
                                            <p:strVal val="0-#ppt_w/2"/>
                                          </p:val>
                                        </p:tav>
                                        <p:tav tm="100000">
                                          <p:val>
                                            <p:strVal val="#ppt_x"/>
                                          </p:val>
                                        </p:tav>
                                      </p:tavLst>
                                    </p:anim>
                                    <p:anim calcmode="lin" valueType="num">
                                      <p:cBhvr>
                                        <p:cTn id="8"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History"/>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History</a:t>
            </a:r>
          </a:p>
        </p:txBody>
      </p:sp>
      <p:sp>
        <p:nvSpPr>
          <p:cNvPr id="133" name="Bitcoin designed to  limit the number of bitcoins  that can ever be created.…"/>
          <p:cNvSpPr txBox="1"/>
          <p:nvPr>
            <p:ph type="body" idx="4294967295"/>
          </p:nvPr>
        </p:nvSpPr>
        <p:spPr>
          <a:xfrm>
            <a:off x="0" y="554037"/>
            <a:ext cx="8229600" cy="3771901"/>
          </a:xfrm>
          <a:prstGeom prst="rect">
            <a:avLst/>
          </a:prstGeom>
        </p:spPr>
        <p:txBody>
          <a:bodyPr>
            <a:normAutofit fontScale="100000" lnSpcReduction="0"/>
          </a:bodyPr>
          <a:lstStyle/>
          <a:p>
            <a:pPr marL="291465" indent="-291465" defTabSz="777240">
              <a:spcBef>
                <a:spcPts val="500"/>
              </a:spcBef>
              <a:buChar char="•"/>
              <a:defRPr sz="2210"/>
            </a:pPr>
            <a:r>
              <a:t>Bitcoin designed to  limit the number of bitcoins </a:t>
            </a:r>
            <a:br/>
            <a:r>
              <a:t>that can ever be created. </a:t>
            </a:r>
          </a:p>
          <a:p>
            <a:pPr marL="291465" indent="-291465" defTabSz="777240">
              <a:spcBef>
                <a:spcPts val="500"/>
              </a:spcBef>
              <a:buChar char="•"/>
              <a:defRPr sz="2210"/>
            </a:pPr>
            <a:r>
              <a:t>Each transaction then has a reward, and the reward reduces over time, which should reduce the supply of the coins. </a:t>
            </a:r>
          </a:p>
          <a:p>
            <a:pPr marL="291465" indent="-291465" defTabSz="777240">
              <a:spcBef>
                <a:spcPts val="500"/>
              </a:spcBef>
              <a:buChar char="•"/>
              <a:defRPr sz="2210"/>
            </a:pPr>
            <a:r>
              <a:t>In 2016, the reward for a successful mining process was reduced from 25 BTC to 12.5 BTC. This reward will continue to reduce until the currency is forked (and where new parameters are used), or when we reach a saturation level. </a:t>
            </a:r>
          </a:p>
          <a:p>
            <a:pPr marL="291465" indent="-291465" defTabSz="777240">
              <a:spcBef>
                <a:spcPts val="500"/>
              </a:spcBef>
              <a:buChar char="•"/>
              <a:defRPr sz="2380"/>
            </a:pPr>
            <a:r>
              <a:t>Others: Ethereum, Ripple, Litecoin, Monero, Ethereum Classic, Dash, Steem, KiloCoin and Augur.</a:t>
            </a:r>
          </a:p>
        </p:txBody>
      </p:sp>
      <p:pic>
        <p:nvPicPr>
          <p:cNvPr id="134" name="mage result for Satoshi Nakamoto" descr="mage result for Satoshi Nakamoto"/>
          <p:cNvPicPr>
            <a:picLocks noChangeAspect="1"/>
          </p:cNvPicPr>
          <p:nvPr/>
        </p:nvPicPr>
        <p:blipFill>
          <a:blip r:embed="rId2">
            <a:extLst/>
          </a:blip>
          <a:stretch>
            <a:fillRect/>
          </a:stretch>
        </p:blipFill>
        <p:spPr>
          <a:xfrm>
            <a:off x="6983412" y="-120650"/>
            <a:ext cx="2160588" cy="134778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enesis Record"/>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Genesis Record</a:t>
            </a:r>
          </a:p>
        </p:txBody>
      </p:sp>
      <p:sp>
        <p:nvSpPr>
          <p:cNvPr id="137"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38" name="image.png" descr="image.png"/>
          <p:cNvPicPr>
            <a:picLocks noChangeAspect="1"/>
          </p:cNvPicPr>
          <p:nvPr/>
        </p:nvPicPr>
        <p:blipFill>
          <a:blip r:embed="rId2">
            <a:extLst/>
          </a:blip>
          <a:stretch>
            <a:fillRect/>
          </a:stretch>
        </p:blipFill>
        <p:spPr>
          <a:xfrm>
            <a:off x="457200" y="554037"/>
            <a:ext cx="6696075" cy="4387851"/>
          </a:xfrm>
          <a:prstGeom prst="rect">
            <a:avLst/>
          </a:prstGeom>
          <a:ln w="12700">
            <a:miter lim="400000"/>
          </a:ln>
        </p:spPr>
      </p:pic>
      <p:pic>
        <p:nvPicPr>
          <p:cNvPr id="139" name="image.png" descr="image.png"/>
          <p:cNvPicPr>
            <a:picLocks noChangeAspect="1"/>
          </p:cNvPicPr>
          <p:nvPr/>
        </p:nvPicPr>
        <p:blipFill>
          <a:blip r:embed="rId3">
            <a:extLst/>
          </a:blip>
          <a:stretch>
            <a:fillRect/>
          </a:stretch>
        </p:blipFill>
        <p:spPr>
          <a:xfrm>
            <a:off x="1712912" y="4603750"/>
            <a:ext cx="7416801" cy="111125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Big account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Big accounts</a:t>
            </a:r>
          </a:p>
        </p:txBody>
      </p:sp>
      <p:pic>
        <p:nvPicPr>
          <p:cNvPr id="142" name="image.png" descr="image.png">
            <a:hlinkClick r:id="rId2" invalidUrl="" action="" tgtFrame="" tooltip="" history="1" highlightClick="0" endSnd="0"/>
          </p:cNvPr>
          <p:cNvPicPr>
            <a:picLocks noChangeAspect="1"/>
          </p:cNvPicPr>
          <p:nvPr/>
        </p:nvPicPr>
        <p:blipFill>
          <a:blip r:embed="rId3">
            <a:extLst/>
          </a:blip>
          <a:stretch>
            <a:fillRect/>
          </a:stretch>
        </p:blipFill>
        <p:spPr>
          <a:xfrm>
            <a:off x="273050" y="731837"/>
            <a:ext cx="5711825" cy="1865313"/>
          </a:xfrm>
          <a:prstGeom prst="rect">
            <a:avLst/>
          </a:prstGeom>
          <a:ln w="12700">
            <a:miter lim="400000"/>
          </a:ln>
        </p:spPr>
      </p:pic>
      <p:pic>
        <p:nvPicPr>
          <p:cNvPr id="143" name="image.png" descr="image.png">
            <a:hlinkClick r:id="rId4" invalidUrl="" action="" tgtFrame="" tooltip="" history="1" highlightClick="0" endSnd="0"/>
          </p:cNvPr>
          <p:cNvPicPr>
            <a:picLocks noChangeAspect="1"/>
          </p:cNvPicPr>
          <p:nvPr/>
        </p:nvPicPr>
        <p:blipFill>
          <a:blip r:embed="rId5">
            <a:extLst/>
          </a:blip>
          <a:stretch>
            <a:fillRect/>
          </a:stretch>
        </p:blipFill>
        <p:spPr>
          <a:xfrm>
            <a:off x="280987" y="2597150"/>
            <a:ext cx="6065838" cy="2236788"/>
          </a:xfrm>
          <a:prstGeom prst="rect">
            <a:avLst/>
          </a:prstGeom>
          <a:ln w="12700">
            <a:miter lim="400000"/>
          </a:ln>
        </p:spPr>
      </p:pic>
      <p:pic>
        <p:nvPicPr>
          <p:cNvPr id="144" name="image.jpeg" descr="image.jpeg"/>
          <p:cNvPicPr>
            <a:picLocks noChangeAspect="1"/>
          </p:cNvPicPr>
          <p:nvPr/>
        </p:nvPicPr>
        <p:blipFill>
          <a:blip r:embed="rId6">
            <a:extLst/>
          </a:blip>
          <a:stretch>
            <a:fillRect/>
          </a:stretch>
        </p:blipFill>
        <p:spPr>
          <a:xfrm>
            <a:off x="6997700" y="554037"/>
            <a:ext cx="1778000" cy="1884363"/>
          </a:xfrm>
          <a:prstGeom prst="rect">
            <a:avLst/>
          </a:prstGeom>
          <a:ln w="12700">
            <a:miter lim="400000"/>
          </a:ln>
        </p:spPr>
      </p:pic>
      <p:pic>
        <p:nvPicPr>
          <p:cNvPr id="145" name="image.png" descr="image.png">
            <a:hlinkClick r:id="rId7" invalidUrl="" action="" tgtFrame="" tooltip="" history="1" highlightClick="0" endSnd="0"/>
          </p:cNvPr>
          <p:cNvPicPr>
            <a:picLocks noChangeAspect="1"/>
          </p:cNvPicPr>
          <p:nvPr/>
        </p:nvPicPr>
        <p:blipFill>
          <a:blip r:embed="rId8">
            <a:extLst/>
          </a:blip>
          <a:stretch>
            <a:fillRect/>
          </a:stretch>
        </p:blipFill>
        <p:spPr>
          <a:xfrm>
            <a:off x="4462462" y="4603750"/>
            <a:ext cx="4321176" cy="110013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Genesis Record"/>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Genesis Record</a:t>
            </a:r>
          </a:p>
        </p:txBody>
      </p:sp>
      <p:pic>
        <p:nvPicPr>
          <p:cNvPr id="148" name="image.png" descr="image.png">
            <a:hlinkClick r:id="rId2" invalidUrl="" action="" tgtFrame="" tooltip="" history="1" highlightClick="0" endSnd="0"/>
          </p:cNvPr>
          <p:cNvPicPr>
            <a:picLocks noChangeAspect="1"/>
          </p:cNvPicPr>
          <p:nvPr/>
        </p:nvPicPr>
        <p:blipFill>
          <a:blip r:embed="rId3">
            <a:extLst/>
          </a:blip>
          <a:stretch>
            <a:fillRect/>
          </a:stretch>
        </p:blipFill>
        <p:spPr>
          <a:xfrm>
            <a:off x="755650" y="790575"/>
            <a:ext cx="8039100" cy="422751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Bitcoin transactions and valuation"/>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Bitcoin transactions and valuation</a:t>
            </a:r>
          </a:p>
        </p:txBody>
      </p:sp>
      <p:pic>
        <p:nvPicPr>
          <p:cNvPr id="151" name="A graph on a white backgroundDescription automatically generated" descr="A graph on a white backgroundDescription automatically generated">
            <a:hlinkClick r:id="rId2" invalidUrl="" action="" tgtFrame="" tooltip="" history="1" highlightClick="0" endSnd="0"/>
          </p:cNvPr>
          <p:cNvPicPr>
            <a:picLocks noChangeAspect="1"/>
          </p:cNvPicPr>
          <p:nvPr/>
        </p:nvPicPr>
        <p:blipFill>
          <a:blip r:embed="rId3">
            <a:extLst/>
          </a:blip>
          <a:stretch>
            <a:fillRect/>
          </a:stretch>
        </p:blipFill>
        <p:spPr>
          <a:xfrm>
            <a:off x="250825" y="912812"/>
            <a:ext cx="8318500" cy="419258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A graph showing the growth of a stock marketDescription automatically generated" descr="A graph showing the growth of a stock marketDescription automatically generated">
            <a:hlinkClick r:id="rId2" invalidUrl="" action="" tgtFrame="" tooltip="" history="1" highlightClick="0" endSnd="0"/>
          </p:cNvPr>
          <p:cNvPicPr>
            <a:picLocks noChangeAspect="1"/>
          </p:cNvPicPr>
          <p:nvPr/>
        </p:nvPicPr>
        <p:blipFill>
          <a:blip r:embed="rId3">
            <a:extLst/>
          </a:blip>
          <a:stretch>
            <a:fillRect/>
          </a:stretch>
        </p:blipFill>
        <p:spPr>
          <a:xfrm>
            <a:off x="198437" y="985837"/>
            <a:ext cx="8747126" cy="4191001"/>
          </a:xfrm>
          <a:prstGeom prst="rect">
            <a:avLst/>
          </a:prstGeom>
          <a:ln w="12700">
            <a:miter lim="400000"/>
          </a:ln>
        </p:spPr>
      </p:pic>
      <p:sp>
        <p:nvSpPr>
          <p:cNvPr id="154" name="Bitcoin trading volume"/>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Bitcoin trading volume</a:t>
            </a:r>
          </a:p>
        </p:txBody>
      </p:sp>
      <p:pic>
        <p:nvPicPr>
          <p:cNvPr id="155" name="A screenshot of a cell phoneDescription automatically generated" descr="A screenshot of a cell phoneDescription automatically generated"/>
          <p:cNvPicPr>
            <a:picLocks noChangeAspect="1"/>
          </p:cNvPicPr>
          <p:nvPr/>
        </p:nvPicPr>
        <p:blipFill>
          <a:blip r:embed="rId4">
            <a:extLst/>
          </a:blip>
          <a:stretch>
            <a:fillRect/>
          </a:stretch>
        </p:blipFill>
        <p:spPr>
          <a:xfrm>
            <a:off x="1042987" y="1128712"/>
            <a:ext cx="4860926" cy="138588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Blockchain and Cryptocurrencies  Cryptocurrencies Bitcoin addresses Blockchain Mining Ethereum Smart Contracts  Prof Bill Buchanan OBE https://asecuritysite.com/ethereum https://asecuritysite.com/blockchain"/>
          <p:cNvSpPr txBox="1"/>
          <p:nvPr>
            <p:ph type="title" idx="4294967295"/>
          </p:nvPr>
        </p:nvSpPr>
        <p:spPr>
          <a:xfrm>
            <a:off x="428670" y="654937"/>
            <a:ext cx="5327651" cy="4077840"/>
          </a:xfrm>
          <a:prstGeom prst="rect">
            <a:avLst/>
          </a:prstGeom>
        </p:spPr>
        <p:txBody>
          <a:bodyPr>
            <a:normAutofit fontScale="100000" lnSpcReduction="0"/>
          </a:bodyPr>
          <a:lstStyle/>
          <a:p>
            <a:pPr algn="l" defTabSz="813816">
              <a:defRPr b="1" sz="2492">
                <a:solidFill>
                  <a:srgbClr val="C00000"/>
                </a:solidFill>
              </a:defRPr>
            </a:pPr>
            <a:r>
              <a:t>Blockchain and Cryptocurrencies</a:t>
            </a:r>
            <a:br/>
            <a:br/>
            <a:r>
              <a:rPr b="0" sz="1779"/>
              <a:t>Cryptocurrencies</a:t>
            </a:r>
            <a:br>
              <a:rPr sz="1779"/>
            </a:br>
            <a:r>
              <a:rPr sz="1779"/>
              <a:t>Bitcoin addresses</a:t>
            </a:r>
            <a:br>
              <a:rPr b="0" sz="1779"/>
            </a:br>
            <a:r>
              <a:rPr b="0" sz="1779"/>
              <a:t>Blockchain</a:t>
            </a:r>
            <a:br>
              <a:rPr b="0" sz="1779"/>
            </a:br>
            <a:r>
              <a:rPr b="0" sz="1779"/>
              <a:t>Mining</a:t>
            </a:r>
            <a:br>
              <a:rPr b="0" sz="1779"/>
            </a:br>
            <a:r>
              <a:rPr b="0" sz="1779"/>
              <a:t>Ethereum</a:t>
            </a:r>
            <a:br>
              <a:rPr b="0" sz="1779"/>
            </a:br>
            <a:r>
              <a:rPr b="0" sz="1779"/>
              <a:t>Smart Contracts</a:t>
            </a:r>
            <a:br>
              <a:rPr b="0" sz="1779"/>
            </a:br>
            <a:br>
              <a:rPr b="0" sz="1779"/>
            </a:br>
            <a:r>
              <a:rPr b="0" sz="2225"/>
              <a:t>Prof Bill Buchanan OBE</a:t>
            </a:r>
            <a:br>
              <a:rPr b="0" sz="2670"/>
            </a:br>
            <a:r>
              <a:rPr b="0" sz="1779"/>
              <a:t>https://asecuritysite.com/ethereum</a:t>
            </a:r>
            <a:br>
              <a:rPr b="0" sz="1779"/>
            </a:br>
            <a:r>
              <a:rPr b="0" sz="1779"/>
              <a:t>https://asecuritysite.com/blockchain</a:t>
            </a:r>
            <a:br>
              <a:rPr b="0" sz="1779"/>
            </a:br>
          </a:p>
        </p:txBody>
      </p:sp>
      <p:pic>
        <p:nvPicPr>
          <p:cNvPr id="158" name="A picture containing indoor, decoratedDescription automatically generated" descr="A picture containing indoor, decoratedDescription automatically generated"/>
          <p:cNvPicPr>
            <a:picLocks noChangeAspect="1"/>
          </p:cNvPicPr>
          <p:nvPr/>
        </p:nvPicPr>
        <p:blipFill>
          <a:blip r:embed="rId2">
            <a:extLst/>
          </a:blip>
          <a:stretch>
            <a:fillRect/>
          </a:stretch>
        </p:blipFill>
        <p:spPr>
          <a:xfrm>
            <a:off x="5076825" y="1193800"/>
            <a:ext cx="3468688" cy="33274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Bitcoin Wallet and Addresse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Bitcoin Wallet and Addresses</a:t>
            </a:r>
          </a:p>
        </p:txBody>
      </p:sp>
      <p:pic>
        <p:nvPicPr>
          <p:cNvPr id="161" name="image.png" descr="image.png"/>
          <p:cNvPicPr>
            <a:picLocks noChangeAspect="1"/>
          </p:cNvPicPr>
          <p:nvPr/>
        </p:nvPicPr>
        <p:blipFill>
          <a:blip r:embed="rId2">
            <a:extLst/>
          </a:blip>
          <a:stretch>
            <a:fillRect/>
          </a:stretch>
        </p:blipFill>
        <p:spPr>
          <a:xfrm>
            <a:off x="-180975" y="760412"/>
            <a:ext cx="9267825" cy="495458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Double-click to edit"/>
          <p:cNvSpPr txBox="1"/>
          <p:nvPr>
            <p:ph type="title" idx="4294967295"/>
          </p:nvPr>
        </p:nvSpPr>
        <p:spPr>
          <a:xfrm>
            <a:off x="0" y="-192088"/>
            <a:ext cx="8229600" cy="952501"/>
          </a:xfrm>
          <a:prstGeom prst="rect">
            <a:avLst/>
          </a:prstGeom>
        </p:spPr>
        <p:txBody>
          <a:bodyPr>
            <a:normAutofit fontScale="100000" lnSpcReduction="0"/>
          </a:bodyPr>
          <a:lstStyle/>
          <a:p>
            <a:pPr algn="l">
              <a:defRPr b="1" sz="2800">
                <a:solidFill>
                  <a:srgbClr val="C00000"/>
                </a:solidFill>
              </a:defRPr>
            </a:pPr>
          </a:p>
        </p:txBody>
      </p:sp>
      <p:sp>
        <p:nvSpPr>
          <p:cNvPr id="164"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65" name="image.png" descr="image.png"/>
          <p:cNvPicPr>
            <a:picLocks noChangeAspect="1"/>
          </p:cNvPicPr>
          <p:nvPr/>
        </p:nvPicPr>
        <p:blipFill>
          <a:blip r:embed="rId2">
            <a:extLst/>
          </a:blip>
          <a:stretch>
            <a:fillRect/>
          </a:stretch>
        </p:blipFill>
        <p:spPr>
          <a:xfrm>
            <a:off x="457200" y="1492250"/>
            <a:ext cx="7920038" cy="17272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Double-click to edit"/>
          <p:cNvSpPr txBox="1"/>
          <p:nvPr>
            <p:ph type="title" idx="4294967295"/>
          </p:nvPr>
        </p:nvSpPr>
        <p:spPr>
          <a:xfrm>
            <a:off x="0" y="-192088"/>
            <a:ext cx="8229600" cy="952501"/>
          </a:xfrm>
          <a:prstGeom prst="rect">
            <a:avLst/>
          </a:prstGeom>
        </p:spPr>
        <p:txBody>
          <a:bodyPr>
            <a:normAutofit fontScale="100000" lnSpcReduction="0"/>
          </a:bodyPr>
          <a:lstStyle/>
          <a:p>
            <a:pPr algn="l">
              <a:defRPr b="1" sz="2800">
                <a:solidFill>
                  <a:srgbClr val="C00000"/>
                </a:solidFill>
              </a:defRPr>
            </a:pPr>
          </a:p>
        </p:txBody>
      </p:sp>
      <p:sp>
        <p:nvSpPr>
          <p:cNvPr id="168"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69" name="http://asecuritysite.com/bithash.png" descr="http://asecuritysite.com/bithash.png"/>
          <p:cNvPicPr>
            <a:picLocks noChangeAspect="1"/>
          </p:cNvPicPr>
          <p:nvPr/>
        </p:nvPicPr>
        <p:blipFill>
          <a:blip r:embed="rId2">
            <a:extLst/>
          </a:blip>
          <a:stretch>
            <a:fillRect/>
          </a:stretch>
        </p:blipFill>
        <p:spPr>
          <a:xfrm>
            <a:off x="1116012" y="717550"/>
            <a:ext cx="6551613" cy="48768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 name="Blockchain and Cryptocurrencies  Cryptocurrencies Bitcoin addresses Blockchain Mining Ethereum Smart Contracts  Prof Bill Buchanan OBE https://asecuritysite.com/ethereum https://asecuritysite.com/blockchain"/>
          <p:cNvSpPr txBox="1"/>
          <p:nvPr>
            <p:ph type="title" idx="4294967295"/>
          </p:nvPr>
        </p:nvSpPr>
        <p:spPr>
          <a:xfrm>
            <a:off x="468312" y="630058"/>
            <a:ext cx="5327651" cy="4902559"/>
          </a:xfrm>
          <a:prstGeom prst="rect">
            <a:avLst/>
          </a:prstGeom>
        </p:spPr>
        <p:txBody>
          <a:bodyPr>
            <a:normAutofit fontScale="100000" lnSpcReduction="0"/>
          </a:bodyPr>
          <a:lstStyle/>
          <a:p>
            <a:pPr algn="l">
              <a:defRPr b="1" sz="2800">
                <a:solidFill>
                  <a:srgbClr val="C00000"/>
                </a:solidFill>
              </a:defRPr>
            </a:pPr>
            <a:r>
              <a:t>Blockchain and Cryptocurrencies</a:t>
            </a:r>
            <a:br/>
            <a:br/>
            <a:r>
              <a:rPr sz="2000"/>
              <a:t>Cryptocurrencies</a:t>
            </a:r>
            <a:br>
              <a:rPr sz="2000"/>
            </a:br>
            <a:r>
              <a:rPr b="0" sz="2000"/>
              <a:t>Bitcoin addresses</a:t>
            </a:r>
            <a:br>
              <a:rPr b="0" sz="2000"/>
            </a:br>
            <a:r>
              <a:rPr b="0" sz="2000"/>
              <a:t>Blockchain</a:t>
            </a:r>
            <a:br>
              <a:rPr b="0" sz="2000"/>
            </a:br>
            <a:r>
              <a:rPr b="0" sz="2000"/>
              <a:t>Mining</a:t>
            </a:r>
            <a:br>
              <a:rPr b="0" sz="2000"/>
            </a:br>
            <a:r>
              <a:rPr b="0" sz="2000"/>
              <a:t>Ethereum</a:t>
            </a:r>
            <a:br>
              <a:rPr b="0" sz="2000"/>
            </a:br>
            <a:r>
              <a:rPr b="0" sz="2000"/>
              <a:t>Smart Contracts</a:t>
            </a:r>
            <a:br>
              <a:rPr b="0" sz="2000"/>
            </a:br>
            <a:br>
              <a:rPr b="0" sz="2000"/>
            </a:br>
            <a:r>
              <a:rPr b="0" sz="2500"/>
              <a:t>Prof Bill Buchanan OBE</a:t>
            </a:r>
            <a:br>
              <a:rPr b="0" sz="3000"/>
            </a:br>
            <a:r>
              <a:rPr b="0" sz="2000"/>
              <a:t>https://asecuritysite.com/ethereum</a:t>
            </a:r>
            <a:br>
              <a:rPr b="0" sz="2000"/>
            </a:br>
            <a:r>
              <a:rPr b="0" sz="2000"/>
              <a:t>https://asecuritysite.com/blockchain</a:t>
            </a:r>
          </a:p>
        </p:txBody>
      </p:sp>
      <p:pic>
        <p:nvPicPr>
          <p:cNvPr id="34" name="A picture containing indoor, decoratedDescription automatically generated" descr="A picture containing indoor, decoratedDescription automatically generated"/>
          <p:cNvPicPr>
            <a:picLocks noChangeAspect="1"/>
          </p:cNvPicPr>
          <p:nvPr/>
        </p:nvPicPr>
        <p:blipFill>
          <a:blip r:embed="rId2">
            <a:extLst/>
          </a:blip>
          <a:stretch>
            <a:fillRect/>
          </a:stretch>
        </p:blipFill>
        <p:spPr>
          <a:xfrm>
            <a:off x="5076825" y="1417637"/>
            <a:ext cx="3468688" cy="3327401"/>
          </a:xfrm>
          <a:prstGeom prst="rect">
            <a:avLst/>
          </a:prstGeom>
          <a:ln w="12700">
            <a:miter lim="400000"/>
          </a:ln>
        </p:spPr>
      </p:pic>
      <p:grpSp>
        <p:nvGrpSpPr>
          <p:cNvPr id="37" name="Group"/>
          <p:cNvGrpSpPr/>
          <p:nvPr/>
        </p:nvGrpSpPr>
        <p:grpSpPr>
          <a:xfrm>
            <a:off x="235647" y="253440"/>
            <a:ext cx="3497264" cy="5470527"/>
            <a:chOff x="0" y="0"/>
            <a:chExt cx="3497263" cy="5470526"/>
          </a:xfrm>
        </p:grpSpPr>
        <p:pic>
          <p:nvPicPr>
            <p:cNvPr id="35" name="CLGmZUgWcAEM2QE.jpg" descr="CLGmZUgWcAEM2QE.jpg"/>
            <p:cNvPicPr>
              <a:picLocks noChangeAspect="1"/>
            </p:cNvPicPr>
            <p:nvPr/>
          </p:nvPicPr>
          <p:blipFill>
            <a:blip r:embed="rId3">
              <a:extLst/>
            </a:blip>
            <a:stretch>
              <a:fillRect/>
            </a:stretch>
          </p:blipFill>
          <p:spPr>
            <a:xfrm>
              <a:off x="203200" y="203208"/>
              <a:ext cx="3090864" cy="5026008"/>
            </a:xfrm>
            <a:prstGeom prst="rect">
              <a:avLst/>
            </a:prstGeom>
            <a:ln w="12700" cap="flat">
              <a:noFill/>
              <a:miter lim="400000"/>
            </a:ln>
            <a:effectLst/>
          </p:spPr>
        </p:pic>
        <p:pic>
          <p:nvPicPr>
            <p:cNvPr id="36" name="CLGmZUgWcAEM2QE.jpg" descr="CLGmZUgWcAEM2QE.jpg"/>
            <p:cNvPicPr>
              <a:picLocks noChangeAspect="1"/>
            </p:cNvPicPr>
            <p:nvPr/>
          </p:nvPicPr>
          <p:blipFill>
            <a:blip r:embed="rId4">
              <a:extLst/>
            </a:blip>
            <a:stretch>
              <a:fillRect/>
            </a:stretch>
          </p:blipFill>
          <p:spPr>
            <a:xfrm>
              <a:off x="0" y="-1"/>
              <a:ext cx="3497264" cy="5470528"/>
            </a:xfrm>
            <a:prstGeom prst="rect">
              <a:avLst/>
            </a:prstGeom>
            <a:ln w="12700" cap="flat">
              <a:noFill/>
              <a:miter lim="400000"/>
            </a:ln>
            <a:effectLst/>
          </p:spPr>
        </p:pic>
      </p:grpSp>
      <p:grpSp>
        <p:nvGrpSpPr>
          <p:cNvPr id="40" name="Group"/>
          <p:cNvGrpSpPr/>
          <p:nvPr/>
        </p:nvGrpSpPr>
        <p:grpSpPr>
          <a:xfrm>
            <a:off x="676421" y="-185793"/>
            <a:ext cx="8301040" cy="5715001"/>
            <a:chOff x="0" y="0"/>
            <a:chExt cx="8301038" cy="5715000"/>
          </a:xfrm>
        </p:grpSpPr>
        <p:pic>
          <p:nvPicPr>
            <p:cNvPr id="38" name="1*57KSnO3_GoryWCKiYCdORQ.png" descr="1*57KSnO3_GoryWCKiYCdORQ.png"/>
            <p:cNvPicPr>
              <a:picLocks noChangeAspect="1"/>
            </p:cNvPicPr>
            <p:nvPr/>
          </p:nvPicPr>
          <p:blipFill>
            <a:blip r:embed="rId5">
              <a:extLst/>
            </a:blip>
            <a:stretch>
              <a:fillRect/>
            </a:stretch>
          </p:blipFill>
          <p:spPr>
            <a:xfrm>
              <a:off x="203217" y="203200"/>
              <a:ext cx="7894604" cy="5270500"/>
            </a:xfrm>
            <a:prstGeom prst="rect">
              <a:avLst/>
            </a:prstGeom>
            <a:ln w="12700" cap="flat">
              <a:noFill/>
              <a:miter lim="400000"/>
            </a:ln>
            <a:effectLst/>
          </p:spPr>
        </p:pic>
        <p:pic>
          <p:nvPicPr>
            <p:cNvPr id="39" name="1*57KSnO3_GoryWCKiYCdORQ.png" descr="1*57KSnO3_GoryWCKiYCdORQ.png"/>
            <p:cNvPicPr>
              <a:picLocks noChangeAspect="1"/>
            </p:cNvPicPr>
            <p:nvPr/>
          </p:nvPicPr>
          <p:blipFill>
            <a:blip r:embed="rId6">
              <a:extLst/>
            </a:blip>
            <a:stretch>
              <a:fillRect/>
            </a:stretch>
          </p:blipFill>
          <p:spPr>
            <a:xfrm>
              <a:off x="0" y="0"/>
              <a:ext cx="8301039" cy="5715000"/>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7"/>
                                        </p:tgtEl>
                                        <p:attrNameLst>
                                          <p:attrName>style.visibility</p:attrName>
                                        </p:attrNameLst>
                                      </p:cBhvr>
                                      <p:to>
                                        <p:strVal val="visible"/>
                                      </p:to>
                                    </p:set>
                                    <p:anim calcmode="lin" valueType="num">
                                      <p:cBhvr>
                                        <p:cTn id="7" dur="1000" fill="hold"/>
                                        <p:tgtEl>
                                          <p:spTgt spid="37"/>
                                        </p:tgtEl>
                                        <p:attrNameLst>
                                          <p:attrName>ppt_x</p:attrName>
                                        </p:attrNameLst>
                                      </p:cBhvr>
                                      <p:tavLst>
                                        <p:tav tm="0">
                                          <p:val>
                                            <p:strVal val="0-#ppt_w/2"/>
                                          </p:val>
                                        </p:tav>
                                        <p:tav tm="100000">
                                          <p:val>
                                            <p:strVal val="#ppt_x"/>
                                          </p:val>
                                        </p:tav>
                                      </p:tavLst>
                                    </p:anim>
                                    <p:anim calcmode="lin" valueType="num">
                                      <p:cBhvr>
                                        <p:cTn id="8" dur="10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40"/>
                                        </p:tgtEl>
                                        <p:attrNameLst>
                                          <p:attrName>style.visibility</p:attrName>
                                        </p:attrNameLst>
                                      </p:cBhvr>
                                      <p:to>
                                        <p:strVal val="visible"/>
                                      </p:to>
                                    </p:set>
                                    <p:anim calcmode="lin" valueType="num">
                                      <p:cBhvr>
                                        <p:cTn id="13" dur="1000" fill="hold"/>
                                        <p:tgtEl>
                                          <p:spTgt spid="40"/>
                                        </p:tgtEl>
                                        <p:attrNameLst>
                                          <p:attrName>ppt_x</p:attrName>
                                        </p:attrNameLst>
                                      </p:cBhvr>
                                      <p:tavLst>
                                        <p:tav tm="0">
                                          <p:val>
                                            <p:strVal val="0-#ppt_w/2"/>
                                          </p:val>
                                        </p:tav>
                                        <p:tav tm="100000">
                                          <p:val>
                                            <p:strVal val="#ppt_x"/>
                                          </p:val>
                                        </p:tav>
                                      </p:tavLst>
                                    </p:anim>
                                    <p:anim calcmode="lin" valueType="num">
                                      <p:cBhvr>
                                        <p:cTn id="14" dur="10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 grpId="2"/>
      <p:bldP build="whole" bldLvl="1" animBg="1" rev="0" advAuto="0" spid="37"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Double-click to edit"/>
          <p:cNvSpPr txBox="1"/>
          <p:nvPr>
            <p:ph type="title" idx="4294967295"/>
          </p:nvPr>
        </p:nvSpPr>
        <p:spPr>
          <a:xfrm>
            <a:off x="0" y="-192088"/>
            <a:ext cx="8229600" cy="952501"/>
          </a:xfrm>
          <a:prstGeom prst="rect">
            <a:avLst/>
          </a:prstGeom>
        </p:spPr>
        <p:txBody>
          <a:bodyPr>
            <a:normAutofit fontScale="100000" lnSpcReduction="0"/>
          </a:bodyPr>
          <a:lstStyle/>
          <a:p>
            <a:pPr algn="l">
              <a:defRPr b="1" sz="2800">
                <a:solidFill>
                  <a:srgbClr val="C00000"/>
                </a:solidFill>
              </a:defRPr>
            </a:pPr>
          </a:p>
        </p:txBody>
      </p:sp>
      <p:sp>
        <p:nvSpPr>
          <p:cNvPr id="172"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grpSp>
        <p:nvGrpSpPr>
          <p:cNvPr id="175" name="Group"/>
          <p:cNvGrpSpPr/>
          <p:nvPr/>
        </p:nvGrpSpPr>
        <p:grpSpPr>
          <a:xfrm>
            <a:off x="684212" y="912812"/>
            <a:ext cx="8002588" cy="4802188"/>
            <a:chOff x="0" y="0"/>
            <a:chExt cx="8002587" cy="4802187"/>
          </a:xfrm>
        </p:grpSpPr>
        <p:sp>
          <p:nvSpPr>
            <p:cNvPr id="173" name="Rectangle"/>
            <p:cNvSpPr/>
            <p:nvPr/>
          </p:nvSpPr>
          <p:spPr>
            <a:xfrm>
              <a:off x="0" y="0"/>
              <a:ext cx="8002588" cy="480218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74" name="Private key:…"/>
            <p:cNvSpPr txBox="1"/>
            <p:nvPr/>
          </p:nvSpPr>
          <p:spPr>
            <a:xfrm>
              <a:off x="58419" y="120173"/>
              <a:ext cx="7885749" cy="456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Private key:</a:t>
              </a:r>
            </a:p>
            <a:p>
              <a:pPr>
                <a:defRPr>
                  <a:solidFill>
                    <a:srgbClr val="FFFFFF"/>
                  </a:solidFill>
                </a:defRPr>
              </a:pPr>
              <a:r>
                <a:t>4c0333a50b7724c71b89df148d83f64d49d896e21701007eeb8cada52744aca2</a:t>
              </a:r>
            </a:p>
            <a:p>
              <a:pPr>
                <a:defRPr>
                  <a:solidFill>
                    <a:srgbClr val="FFFFFF"/>
                  </a:solidFill>
                </a:defRPr>
              </a:pPr>
              <a:r>
                <a:t> </a:t>
              </a:r>
            </a:p>
            <a:p>
              <a:pPr>
                <a:defRPr>
                  <a:solidFill>
                    <a:srgbClr val="FFFFFF"/>
                  </a:solidFill>
                </a:defRPr>
              </a:pPr>
              <a:r>
                <a:t>Public key:</a:t>
              </a:r>
            </a:p>
            <a:p>
              <a:pPr>
                <a:defRPr>
                  <a:solidFill>
                    <a:srgbClr val="FFFFFF"/>
                  </a:solidFill>
                </a:defRPr>
              </a:pPr>
              <a:r>
                <a:t>0489fc7b8c3f655a10840d35c76ebb5596694045e49e940fb1e7a759da4edf0fafc45bbbea6f5a56abf14c145c529c8eda9d3ad606f3a0bf4ca01ce991d4987b97</a:t>
              </a:r>
            </a:p>
            <a:p>
              <a:pPr>
                <a:defRPr>
                  <a:solidFill>
                    <a:srgbClr val="FFFFFF"/>
                  </a:solidFill>
                </a:defRPr>
              </a:pPr>
              <a:r>
                <a:t> </a:t>
              </a:r>
            </a:p>
            <a:p>
              <a:pPr>
                <a:defRPr>
                  <a:solidFill>
                    <a:srgbClr val="FFFFFF"/>
                  </a:solidFill>
                </a:defRPr>
              </a:pPr>
              <a:r>
                <a:t>Wif:  5JPmDetQXXvc5aT5efyrg7BxHbH4135owRzq9DD7n2eWQCta5MN</a:t>
              </a:r>
            </a:p>
            <a:p>
              <a:pPr>
                <a:defRPr>
                  <a:solidFill>
                    <a:srgbClr val="FFFFFF"/>
                  </a:solidFill>
                </a:defRPr>
              </a:pPr>
              <a:r>
                <a:t> </a:t>
              </a:r>
            </a:p>
            <a:p>
              <a:pPr>
                <a:defRPr>
                  <a:solidFill>
                    <a:srgbClr val="FFFFFF"/>
                  </a:solidFill>
                </a:defRPr>
              </a:pPr>
              <a:r>
                <a:t>Address:  16RAf9CjnstWCfBJGfrzSSMfTeHJVt8QWw</a:t>
              </a:r>
            </a:p>
            <a:p>
              <a:pPr>
                <a:defRPr>
                  <a:solidFill>
                    <a:srgbClr val="FFFFFF"/>
                  </a:solidFill>
                </a:defRPr>
              </a:pPr>
              <a:r>
                <a:t> </a:t>
              </a:r>
            </a:p>
            <a:p>
              <a:pPr>
                <a:defRPr>
                  <a:solidFill>
                    <a:srgbClr val="FFFFFF"/>
                  </a:solidFill>
                </a:defRPr>
              </a:pPr>
              <a:r>
                <a:t>Signed:</a:t>
              </a:r>
            </a:p>
            <a:p>
              <a:pPr>
                <a:defRPr>
                  <a:solidFill>
                    <a:srgbClr val="FFFFFF"/>
                  </a:solidFill>
                </a:defRPr>
              </a:pPr>
              <a:r>
                <a:t>4830450220264c4dce5f1cf0dff8d32d21c5d5cf6baed428b12ae6f8594924246a611e9ee602210096ef8e7054ec7a39f0a35d8de3fd50090b1d125c0e795af8cf3d577b676407ca01410489fc7b8c3f655a10840d35c76ebb5596694045e49e940fb1e7a759da4edf0fafc45bbbea6f5a56abf14c145c529c8eda9d3ad606f3a0bf4ca01ce991d4987b97</a:t>
              </a: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Bitcoin transaction"/>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Bitcoin transaction</a:t>
            </a:r>
          </a:p>
        </p:txBody>
      </p:sp>
      <p:sp>
        <p:nvSpPr>
          <p:cNvPr id="178"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79" name="image.png" descr="image.png"/>
          <p:cNvPicPr>
            <a:picLocks noChangeAspect="1"/>
          </p:cNvPicPr>
          <p:nvPr/>
        </p:nvPicPr>
        <p:blipFill>
          <a:blip r:embed="rId2">
            <a:extLst/>
          </a:blip>
          <a:stretch>
            <a:fillRect/>
          </a:stretch>
        </p:blipFill>
        <p:spPr>
          <a:xfrm>
            <a:off x="428625" y="760412"/>
            <a:ext cx="7737475" cy="489585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Blockchain and Cryptocurrencies  Cryptocurrencies Bitcoin addresses Blockchain Mining Ethereum Smart Contracts  Prof Bill Buchanan OBE http://asecuritysite.com/ethereum https://asecuritysite.com/blockchain/"/>
          <p:cNvSpPr txBox="1"/>
          <p:nvPr>
            <p:ph type="title" idx="4294967295"/>
          </p:nvPr>
        </p:nvSpPr>
        <p:spPr>
          <a:xfrm>
            <a:off x="468312" y="2425700"/>
            <a:ext cx="5327651" cy="952500"/>
          </a:xfrm>
          <a:prstGeom prst="rect">
            <a:avLst/>
          </a:prstGeom>
        </p:spPr>
        <p:txBody>
          <a:bodyPr>
            <a:normAutofit fontScale="100000" lnSpcReduction="0"/>
          </a:bodyPr>
          <a:lstStyle/>
          <a:p>
            <a:pPr algn="l" defTabSz="365760">
              <a:defRPr b="1" sz="1120">
                <a:solidFill>
                  <a:srgbClr val="C00000"/>
                </a:solidFill>
              </a:defRPr>
            </a:pPr>
            <a:r>
              <a:t>Blockchain and Cryptocurrencies</a:t>
            </a:r>
            <a:br/>
            <a:br/>
            <a:r>
              <a:rPr b="0" sz="800"/>
              <a:t>Cryptocurrencies</a:t>
            </a:r>
            <a:br>
              <a:rPr b="0" sz="800"/>
            </a:br>
            <a:r>
              <a:rPr b="0" sz="800"/>
              <a:t>Bitcoin addresses</a:t>
            </a:r>
            <a:br>
              <a:rPr b="0" sz="800"/>
            </a:br>
            <a:r>
              <a:rPr b="0" sz="800"/>
              <a:t>Blockchain</a:t>
            </a:r>
            <a:br>
              <a:rPr b="0" sz="800"/>
            </a:br>
            <a:r>
              <a:rPr b="0" sz="800"/>
              <a:t>Mining</a:t>
            </a:r>
            <a:br>
              <a:rPr b="0" sz="800"/>
            </a:br>
            <a:r>
              <a:rPr b="0" sz="800"/>
              <a:t>Ethereum</a:t>
            </a:r>
            <a:br>
              <a:rPr b="0" sz="800"/>
            </a:br>
            <a:r>
              <a:rPr b="0" sz="800"/>
              <a:t>Smart Contracts</a:t>
            </a:r>
            <a:br>
              <a:rPr b="0" sz="800"/>
            </a:br>
            <a:br>
              <a:rPr b="0" sz="800"/>
            </a:br>
            <a:r>
              <a:rPr b="0" sz="1200"/>
              <a:t>Prof Bill Buchanan OBE</a:t>
            </a:r>
            <a:br>
              <a:rPr b="0" sz="1200"/>
            </a:br>
            <a:r>
              <a:rPr b="0" sz="800"/>
              <a:t>http://asecuritysite.com/ethereum</a:t>
            </a:r>
            <a:br>
              <a:rPr b="0" sz="800"/>
            </a:br>
            <a:r>
              <a:rPr b="0" sz="800"/>
              <a:t>https://asecuritysite.com/blockchain/</a:t>
            </a:r>
            <a:br>
              <a:rPr b="0" sz="800"/>
            </a:br>
          </a:p>
        </p:txBody>
      </p:sp>
      <p:sp>
        <p:nvSpPr>
          <p:cNvPr id="182"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83" name="A picture containing indoor, decoratedDescription automatically generated" descr="A picture containing indoor, decoratedDescription automatically generated"/>
          <p:cNvPicPr>
            <a:picLocks noChangeAspect="1"/>
          </p:cNvPicPr>
          <p:nvPr/>
        </p:nvPicPr>
        <p:blipFill>
          <a:blip r:embed="rId2">
            <a:extLst/>
          </a:blip>
          <a:stretch>
            <a:fillRect/>
          </a:stretch>
        </p:blipFill>
        <p:spPr>
          <a:xfrm>
            <a:off x="5076825" y="1193800"/>
            <a:ext cx="3468688" cy="33274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Mining proces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Mining process</a:t>
            </a:r>
          </a:p>
        </p:txBody>
      </p:sp>
      <p:sp>
        <p:nvSpPr>
          <p:cNvPr id="186"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87" name="image.png" descr="image.png"/>
          <p:cNvPicPr>
            <a:picLocks noChangeAspect="1"/>
          </p:cNvPicPr>
          <p:nvPr/>
        </p:nvPicPr>
        <p:blipFill>
          <a:blip r:embed="rId2">
            <a:extLst/>
          </a:blip>
          <a:stretch>
            <a:fillRect/>
          </a:stretch>
        </p:blipFill>
        <p:spPr>
          <a:xfrm>
            <a:off x="285750" y="912812"/>
            <a:ext cx="8318500" cy="453707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uccessful miners (2024 and 2018)"/>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Successful miners (2024 and 2018)</a:t>
            </a:r>
          </a:p>
        </p:txBody>
      </p:sp>
      <p:pic>
        <p:nvPicPr>
          <p:cNvPr id="190" name="image.png" descr="image.png"/>
          <p:cNvPicPr>
            <a:picLocks noChangeAspect="1"/>
          </p:cNvPicPr>
          <p:nvPr/>
        </p:nvPicPr>
        <p:blipFill>
          <a:blip r:embed="rId2">
            <a:extLst/>
          </a:blip>
          <a:stretch>
            <a:fillRect/>
          </a:stretch>
        </p:blipFill>
        <p:spPr>
          <a:xfrm>
            <a:off x="4572000" y="1392237"/>
            <a:ext cx="4583113" cy="2930526"/>
          </a:xfrm>
          <a:prstGeom prst="rect">
            <a:avLst/>
          </a:prstGeom>
          <a:ln w="12700">
            <a:miter lim="400000"/>
          </a:ln>
        </p:spPr>
      </p:pic>
      <p:pic>
        <p:nvPicPr>
          <p:cNvPr id="191" name="A colorful pie chart with white textDescription automatically generated" descr="A colorful pie chart with white textDescription automatically generated">
            <a:hlinkClick r:id="rId3" invalidUrl="" action="" tgtFrame="" tooltip="" history="1" highlightClick="0" endSnd="0"/>
          </p:cNvPr>
          <p:cNvPicPr>
            <a:picLocks noChangeAspect="1"/>
          </p:cNvPicPr>
          <p:nvPr/>
        </p:nvPicPr>
        <p:blipFill>
          <a:blip r:embed="rId4">
            <a:extLst/>
          </a:blip>
          <a:stretch>
            <a:fillRect/>
          </a:stretch>
        </p:blipFill>
        <p:spPr>
          <a:xfrm>
            <a:off x="107950" y="1392237"/>
            <a:ext cx="4567238" cy="335438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Hash Rate TH/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Hash Rate TH/s</a:t>
            </a:r>
          </a:p>
        </p:txBody>
      </p:sp>
      <p:pic>
        <p:nvPicPr>
          <p:cNvPr id="194" name="A graph of a bitcoin networkDescription automatically generated" descr="A graph of a bitcoin networkDescription automatically generated">
            <a:hlinkClick r:id="rId2" invalidUrl="" action="" tgtFrame="" tooltip="" history="1" highlightClick="0" endSnd="0"/>
          </p:cNvPr>
          <p:cNvPicPr>
            <a:picLocks noChangeAspect="1"/>
          </p:cNvPicPr>
          <p:nvPr/>
        </p:nvPicPr>
        <p:blipFill>
          <a:blip r:embed="rId3">
            <a:extLst/>
          </a:blip>
          <a:stretch>
            <a:fillRect/>
          </a:stretch>
        </p:blipFill>
        <p:spPr>
          <a:xfrm>
            <a:off x="914400" y="625475"/>
            <a:ext cx="5761038" cy="491648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Mining Processe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Mining Processes</a:t>
            </a:r>
          </a:p>
        </p:txBody>
      </p:sp>
      <p:sp>
        <p:nvSpPr>
          <p:cNvPr id="197" name="Hash…"/>
          <p:cNvSpPr txBox="1"/>
          <p:nvPr>
            <p:ph type="body" idx="4294967295"/>
          </p:nvPr>
        </p:nvSpPr>
        <p:spPr>
          <a:xfrm>
            <a:off x="457200" y="1333500"/>
            <a:ext cx="8229600" cy="3771900"/>
          </a:xfrm>
          <a:prstGeom prst="rect">
            <a:avLst/>
          </a:prstGeom>
        </p:spPr>
        <p:txBody>
          <a:bodyPr>
            <a:normAutofit fontScale="100000" lnSpcReduction="0"/>
          </a:bodyPr>
          <a:lstStyle/>
          <a:p>
            <a:pPr>
              <a:buChar char="•"/>
            </a:pPr>
            <a:r>
              <a:t>Hash 	</a:t>
            </a:r>
          </a:p>
          <a:p>
            <a:pPr>
              <a:buChar char="•"/>
              <a:defRPr>
                <a:solidFill>
                  <a:srgbClr val="C00000"/>
                </a:solidFill>
              </a:defRPr>
            </a:pPr>
            <a:r>
              <a:t>000000000000000000</a:t>
            </a:r>
            <a:r>
              <a:rPr>
                <a:solidFill>
                  <a:srgbClr val="000000"/>
                </a:solidFill>
              </a:rPr>
              <a:t>d98e57b83834a2d1f4387a93d06861bcf3ea5fc498bd55</a:t>
            </a:r>
            <a:endParaRPr>
              <a:solidFill>
                <a:srgbClr val="000000"/>
              </a:solidFill>
            </a:endParaRPr>
          </a:p>
          <a:p>
            <a:pPr>
              <a:buChar char="•"/>
            </a:pPr>
            <a:r>
              <a:t>Previous Block 	</a:t>
            </a:r>
          </a:p>
          <a:p>
            <a:pPr>
              <a:buChar char="•"/>
              <a:defRPr>
                <a:solidFill>
                  <a:srgbClr val="C00000"/>
                </a:solidFill>
              </a:defRPr>
            </a:pPr>
            <a:r>
              <a:t>00000000000000000</a:t>
            </a:r>
            <a:r>
              <a:rPr>
                <a:solidFill>
                  <a:srgbClr val="000000"/>
                </a:solidFill>
              </a:rPr>
              <a:t>12138e05f0779765277a9d2ab7e4a2a70882790abf98a0c</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Block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Blocks</a:t>
            </a:r>
          </a:p>
        </p:txBody>
      </p:sp>
      <p:pic>
        <p:nvPicPr>
          <p:cNvPr id="200" name="A screenshot of a computerDescription automatically generated" descr="A screenshot of a computerDescription automatically generated">
            <a:hlinkClick r:id="rId2" invalidUrl="" action="" tgtFrame="" tooltip="" history="1" highlightClick="0" endSnd="0"/>
          </p:cNvPr>
          <p:cNvPicPr>
            <a:picLocks noChangeAspect="1"/>
          </p:cNvPicPr>
          <p:nvPr/>
        </p:nvPicPr>
        <p:blipFill>
          <a:blip r:embed="rId3">
            <a:extLst/>
          </a:blip>
          <a:stretch>
            <a:fillRect/>
          </a:stretch>
        </p:blipFill>
        <p:spPr>
          <a:xfrm>
            <a:off x="395287" y="625475"/>
            <a:ext cx="8448676" cy="482441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Blockchain and Cryptocurrencies  Cryptocurrencies Bitcoin addresses Blockchain Mining Ethereum Smart Contracts  Prof Bill Buchanan OBE https://asecuritysite.com/ethereum https://asecuritysite.com/blockchain"/>
          <p:cNvSpPr txBox="1"/>
          <p:nvPr>
            <p:ph type="title" idx="4294967295"/>
          </p:nvPr>
        </p:nvSpPr>
        <p:spPr>
          <a:xfrm>
            <a:off x="468312" y="859030"/>
            <a:ext cx="5327651" cy="4096628"/>
          </a:xfrm>
          <a:prstGeom prst="rect">
            <a:avLst/>
          </a:prstGeom>
        </p:spPr>
        <p:txBody>
          <a:bodyPr>
            <a:normAutofit fontScale="100000" lnSpcReduction="0"/>
          </a:bodyPr>
          <a:lstStyle/>
          <a:p>
            <a:pPr algn="l" defTabSz="886968">
              <a:defRPr b="1" sz="2716">
                <a:solidFill>
                  <a:srgbClr val="C00000"/>
                </a:solidFill>
              </a:defRPr>
            </a:pPr>
            <a:r>
              <a:t>Blockchain and Cryptocurrencies</a:t>
            </a:r>
            <a:br/>
            <a:br/>
            <a:r>
              <a:rPr sz="1940"/>
              <a:t>Cryptocurrencies</a:t>
            </a:r>
            <a:br>
              <a:rPr sz="1940"/>
            </a:br>
            <a:r>
              <a:rPr b="0" sz="1940"/>
              <a:t>Bitcoin addresses</a:t>
            </a:r>
            <a:br>
              <a:rPr b="0" sz="1940"/>
            </a:br>
            <a:r>
              <a:rPr b="0" sz="1940"/>
              <a:t>Blockchain</a:t>
            </a:r>
            <a:br>
              <a:rPr b="0" sz="1940"/>
            </a:br>
            <a:r>
              <a:rPr b="0" sz="1940"/>
              <a:t>Mining</a:t>
            </a:r>
            <a:br>
              <a:rPr b="0" sz="1940"/>
            </a:br>
            <a:r>
              <a:rPr sz="1940"/>
              <a:t>Ethereum</a:t>
            </a:r>
            <a:br>
              <a:rPr b="0" sz="1940"/>
            </a:br>
            <a:r>
              <a:rPr b="0" sz="1940"/>
              <a:t>Smart Contracts</a:t>
            </a:r>
            <a:br>
              <a:rPr b="0" sz="1940"/>
            </a:br>
            <a:br>
              <a:rPr b="0" sz="1940"/>
            </a:br>
            <a:r>
              <a:rPr b="0" sz="2425"/>
              <a:t>Prof Bill Buchanan OBE</a:t>
            </a:r>
            <a:br>
              <a:rPr b="0" sz="2910"/>
            </a:br>
            <a:r>
              <a:rPr b="0" sz="1940"/>
              <a:t>https://asecuritysite.com/ethereum</a:t>
            </a:r>
            <a:br>
              <a:rPr b="0" sz="1940"/>
            </a:br>
            <a:r>
              <a:rPr b="0" sz="1940"/>
              <a:t>https://asecuritysite.com/blockchain</a:t>
            </a:r>
          </a:p>
        </p:txBody>
      </p:sp>
      <p:pic>
        <p:nvPicPr>
          <p:cNvPr id="203" name="A picture containing indoor, decoratedDescription automatically generated" descr="A picture containing indoor, decoratedDescription automatically generated"/>
          <p:cNvPicPr>
            <a:picLocks noChangeAspect="1"/>
          </p:cNvPicPr>
          <p:nvPr/>
        </p:nvPicPr>
        <p:blipFill>
          <a:blip r:embed="rId2">
            <a:extLst/>
          </a:blip>
          <a:stretch>
            <a:fillRect/>
          </a:stretch>
        </p:blipFill>
        <p:spPr>
          <a:xfrm>
            <a:off x="5076825" y="1193800"/>
            <a:ext cx="3468688" cy="33274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History"/>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History</a:t>
            </a:r>
          </a:p>
        </p:txBody>
      </p:sp>
      <p:sp>
        <p:nvSpPr>
          <p:cNvPr id="206" name="Ethereum was created by Vitalik Buterinin in 2015 and which built on the Bitcoin/ Blockchain concept by included the concept of smart contracts.…"/>
          <p:cNvSpPr txBox="1"/>
          <p:nvPr>
            <p:ph type="body" idx="4294967295"/>
          </p:nvPr>
        </p:nvSpPr>
        <p:spPr>
          <a:xfrm>
            <a:off x="457200" y="1333500"/>
            <a:ext cx="8229600" cy="3771900"/>
          </a:xfrm>
          <a:prstGeom prst="rect">
            <a:avLst/>
          </a:prstGeom>
        </p:spPr>
        <p:txBody>
          <a:bodyPr>
            <a:normAutofit fontScale="100000" lnSpcReduction="0"/>
          </a:bodyPr>
          <a:lstStyle/>
          <a:p>
            <a:pPr>
              <a:buChar char="•"/>
            </a:pPr>
            <a:r>
              <a:t>Ethereum was created by Vitalik Buterinin in 2015 and which built on the Bitcoin/ Blockchain concept by included the concept of smart contracts.  </a:t>
            </a:r>
          </a:p>
          <a:p>
            <a:pPr>
              <a:buChar char="•"/>
            </a:pPr>
            <a:r>
              <a:t>After a hack, in 2016, the Ethereum currency split into two: Ethereum (ETH) and Ethereum Classic (ETC).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Payments"/>
          <p:cNvSpPr txBox="1"/>
          <p:nvPr>
            <p:ph type="title" idx="4294967295"/>
          </p:nvPr>
        </p:nvSpPr>
        <p:spPr>
          <a:xfrm>
            <a:off x="0" y="-192088"/>
            <a:ext cx="8229600" cy="952501"/>
          </a:xfrm>
          <a:prstGeom prst="rect">
            <a:avLst/>
          </a:prstGeom>
        </p:spPr>
        <p:txBody>
          <a:bodyPr lIns="45718" tIns="45718" rIns="45718" bIns="45718">
            <a:normAutofit fontScale="100000" lnSpcReduction="0"/>
          </a:bodyPr>
          <a:lstStyle>
            <a:lvl1pPr>
              <a:defRPr b="1" sz="2800"/>
            </a:lvl1pPr>
          </a:lstStyle>
          <a:p>
            <a:pPr/>
            <a:r>
              <a:t>Payments</a:t>
            </a:r>
          </a:p>
        </p:txBody>
      </p:sp>
      <p:sp>
        <p:nvSpPr>
          <p:cNvPr id="43" name="Double-click to edit"/>
          <p:cNvSpPr txBox="1"/>
          <p:nvPr>
            <p:ph type="body" idx="4294967295"/>
          </p:nvPr>
        </p:nvSpPr>
        <p:spPr>
          <a:xfrm>
            <a:off x="457200" y="1333500"/>
            <a:ext cx="8229600" cy="3771900"/>
          </a:xfrm>
          <a:prstGeom prst="rect">
            <a:avLst/>
          </a:prstGeom>
        </p:spPr>
        <p:txBody>
          <a:bodyPr lIns="45718" tIns="45718" rIns="45718" bIns="45718">
            <a:normAutofit fontScale="100000" lnSpcReduction="0"/>
          </a:bodyPr>
          <a:lstStyle/>
          <a:p>
            <a:pPr>
              <a:buChar char="•"/>
            </a:pPr>
          </a:p>
        </p:txBody>
      </p:sp>
      <p:pic>
        <p:nvPicPr>
          <p:cNvPr id="44" name="image.png" descr="image.png"/>
          <p:cNvPicPr>
            <a:picLocks noChangeAspect="1"/>
          </p:cNvPicPr>
          <p:nvPr/>
        </p:nvPicPr>
        <p:blipFill>
          <a:blip r:embed="rId2">
            <a:extLst/>
          </a:blip>
          <a:stretch>
            <a:fillRect/>
          </a:stretch>
        </p:blipFill>
        <p:spPr>
          <a:xfrm>
            <a:off x="2700337" y="-6350"/>
            <a:ext cx="6264276" cy="571500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Ethereum setup"/>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Ethereum setup</a:t>
            </a:r>
          </a:p>
        </p:txBody>
      </p:sp>
      <p:sp>
        <p:nvSpPr>
          <p:cNvPr id="209"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210" name="https://asecuritysite.com/blk03.png" descr="https://asecuritysite.com/blk03.png"/>
          <p:cNvPicPr>
            <a:picLocks noChangeAspect="1"/>
          </p:cNvPicPr>
          <p:nvPr/>
        </p:nvPicPr>
        <p:blipFill>
          <a:blip r:embed="rId2">
            <a:extLst/>
          </a:blip>
          <a:stretch>
            <a:fillRect/>
          </a:stretch>
        </p:blipFill>
        <p:spPr>
          <a:xfrm>
            <a:off x="755650" y="625475"/>
            <a:ext cx="7931150" cy="467995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213" name="Within Ethereum applications we define the concept of gas. This is basically the unit that is used to measure the amount of work that is required to perform a single Keccak-256 hash, and where 30 gas are consumed for a single hash and 6 more gas for each"/>
          <p:cNvSpPr txBox="1"/>
          <p:nvPr>
            <p:ph type="body" idx="4294967295"/>
          </p:nvPr>
        </p:nvSpPr>
        <p:spPr>
          <a:xfrm>
            <a:off x="323850" y="760412"/>
            <a:ext cx="8229600" cy="3771901"/>
          </a:xfrm>
          <a:prstGeom prst="rect">
            <a:avLst/>
          </a:prstGeom>
        </p:spPr>
        <p:txBody>
          <a:bodyPr>
            <a:normAutofit fontScale="100000" lnSpcReduction="0"/>
          </a:bodyPr>
          <a:lstStyle/>
          <a:p>
            <a:pPr marL="318897" indent="-318897" defTabSz="850391">
              <a:buChar char="•"/>
              <a:defRPr sz="2976"/>
            </a:pPr>
            <a:r>
              <a:t>Within Ethereum applications we define the concept of </a:t>
            </a:r>
            <a:r>
              <a:rPr i="1"/>
              <a:t>gas</a:t>
            </a:r>
            <a:r>
              <a:t>. This is basically the unit that is used to measure the amount of work that is required to perform a single Keccak-256 hash, and where 30 gas are consumed for a single hash and 6 more gas for each 256 bits of data hashed. In this way there is a motivation to keep contracts small, as they will be less costly.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216" name="Gas thus provides a way to define the fee that miners receive in performing operations on the blockchain.…"/>
          <p:cNvSpPr txBox="1"/>
          <p:nvPr>
            <p:ph type="body" idx="4294967295"/>
          </p:nvPr>
        </p:nvSpPr>
        <p:spPr>
          <a:xfrm>
            <a:off x="323850" y="760412"/>
            <a:ext cx="8229600" cy="3771901"/>
          </a:xfrm>
          <a:prstGeom prst="rect">
            <a:avLst/>
          </a:prstGeom>
        </p:spPr>
        <p:txBody>
          <a:bodyPr>
            <a:normAutofit fontScale="100000" lnSpcReduction="0"/>
          </a:bodyPr>
          <a:lstStyle/>
          <a:p>
            <a:pPr marL="308609" indent="-308609" defTabSz="822959">
              <a:spcBef>
                <a:spcPts val="600"/>
              </a:spcBef>
              <a:buChar char="•"/>
              <a:defRPr sz="2880"/>
            </a:pPr>
            <a:r>
              <a:t>Gas thus provides a way to define the fee that miners receive in performing operations on the blockchain. </a:t>
            </a:r>
          </a:p>
          <a:p>
            <a:pPr marL="308609" indent="-308609" defTabSz="822959">
              <a:spcBef>
                <a:spcPts val="600"/>
              </a:spcBef>
              <a:buChar char="•"/>
              <a:defRPr sz="2880"/>
            </a:pPr>
            <a:r>
              <a:t>This differs from Bitcoin which only charges for the number of kiloBytes in a transaction. When it comes to the actual payment of the transaction fees, there is a payment of ether to the miners who create the blocks.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219" name="Ethereum transactions thus have a fee associated with them. If the fee is too low, then the miners will not process the transaction.…"/>
          <p:cNvSpPr txBox="1"/>
          <p:nvPr>
            <p:ph type="body" idx="4294967295"/>
          </p:nvPr>
        </p:nvSpPr>
        <p:spPr>
          <a:xfrm>
            <a:off x="395287" y="625475"/>
            <a:ext cx="8229601" cy="3771900"/>
          </a:xfrm>
          <a:prstGeom prst="rect">
            <a:avLst/>
          </a:prstGeom>
        </p:spPr>
        <p:txBody>
          <a:bodyPr>
            <a:normAutofit fontScale="100000" lnSpcReduction="0"/>
          </a:bodyPr>
          <a:lstStyle/>
          <a:p>
            <a:pPr marL="294894" indent="-294894" defTabSz="786384">
              <a:spcBef>
                <a:spcPts val="600"/>
              </a:spcBef>
              <a:buChar char="•"/>
              <a:defRPr sz="2752"/>
            </a:pPr>
            <a:r>
              <a:t>Ethereum transactions thus have a fee associated with them. If the fee is too low, then the miners will not process the transaction. </a:t>
            </a:r>
          </a:p>
          <a:p>
            <a:pPr marL="294894" indent="-294894" defTabSz="786384">
              <a:spcBef>
                <a:spcPts val="600"/>
              </a:spcBef>
              <a:buChar char="•"/>
              <a:defRPr sz="2752"/>
            </a:pPr>
            <a:r>
              <a:t>When gas is consumed it is paid to the miner, and cannot be recovered back. </a:t>
            </a:r>
          </a:p>
          <a:p>
            <a:pPr marL="294894" indent="-294894" defTabSz="786384">
              <a:spcBef>
                <a:spcPts val="600"/>
              </a:spcBef>
              <a:buChar char="•"/>
              <a:defRPr sz="2752"/>
            </a:pPr>
            <a:r>
              <a:t>If the transaction fee is set too high, there are likely to be many eager miners who are keen to profit from the high fee, and your transaction is likely to be prioritized.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222" name="Overall, though, miners only charge for the work they have done, and they will return back any excess gas which they have not used. A miner can decide whether it needs to change the use of gas according to the price of gas varying. This overcomes the cha"/>
          <p:cNvSpPr txBox="1"/>
          <p:nvPr>
            <p:ph type="body" idx="4294967295"/>
          </p:nvPr>
        </p:nvSpPr>
        <p:spPr>
          <a:xfrm>
            <a:off x="395287" y="765175"/>
            <a:ext cx="8229601" cy="3771900"/>
          </a:xfrm>
          <a:prstGeom prst="rect">
            <a:avLst/>
          </a:prstGeom>
        </p:spPr>
        <p:txBody>
          <a:bodyPr>
            <a:normAutofit fontScale="100000" lnSpcReduction="0"/>
          </a:bodyPr>
          <a:lstStyle>
            <a:lvl1pPr>
              <a:buChar char="•"/>
            </a:lvl1pPr>
          </a:lstStyle>
          <a:p>
            <a:pPr/>
            <a:r>
              <a:t>Overall, though, miners only charge for the work they have done, and they will return back any excess gas which they have not used. A miner can decide whether it needs to change the use of gas according to the price of gas varying. This overcomes the changes in transaction fees that happen in Bitcoin.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Gas"/>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Gas</a:t>
            </a:r>
          </a:p>
        </p:txBody>
      </p:sp>
      <p:sp>
        <p:nvSpPr>
          <p:cNvPr id="225" name="In Ethereum, just like Bitcoin, there is a block limit, so you'll end up paying more if you overspill into another block (which means you should be efficient with your code and data).…"/>
          <p:cNvSpPr txBox="1"/>
          <p:nvPr>
            <p:ph type="body" idx="4294967295"/>
          </p:nvPr>
        </p:nvSpPr>
        <p:spPr>
          <a:xfrm>
            <a:off x="-180975" y="765175"/>
            <a:ext cx="9324975" cy="3771900"/>
          </a:xfrm>
          <a:prstGeom prst="rect">
            <a:avLst/>
          </a:prstGeom>
        </p:spPr>
        <p:txBody>
          <a:bodyPr>
            <a:normAutofit fontScale="100000" lnSpcReduction="0"/>
          </a:bodyPr>
          <a:lstStyle/>
          <a:p>
            <a:pPr marL="318897" indent="-318897" defTabSz="850391">
              <a:spcBef>
                <a:spcPts val="600"/>
              </a:spcBef>
              <a:buChar char="•"/>
              <a:defRPr sz="2604"/>
            </a:pPr>
            <a:r>
              <a:t>In Ethereum, just like Bitcoin, there is a block limit, so you'll end up paying more if you overspill into another block (which means you should be efficient with your code and data). </a:t>
            </a:r>
          </a:p>
          <a:p>
            <a:pPr marL="318897" indent="-318897" defTabSz="850391">
              <a:spcBef>
                <a:spcPts val="600"/>
              </a:spcBef>
              <a:buChar char="•"/>
              <a:defRPr sz="2604"/>
            </a:pPr>
            <a:r>
              <a:t>The gas price per transaction aims to overcome denial of service and infinite loops, and where 0.00001 Ether or 1 Gas is used to execute a line of code. If there is not enough Ether, no transaction will be performed. It also aims to make code designers efficient and not use waste bandwidth and CPU utilization.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Blockchain and Cryptocurrencies  Cryptocurrencies Bitcoin addresses Blockchain Mining Ethereum Smart Contracts  Prof Bill Buchanan OBE http://asecuritysite.com/ethereum https://asecuritysite.com/blockchain/"/>
          <p:cNvSpPr txBox="1"/>
          <p:nvPr>
            <p:ph type="title" idx="4294967295"/>
          </p:nvPr>
        </p:nvSpPr>
        <p:spPr>
          <a:xfrm>
            <a:off x="468312" y="784031"/>
            <a:ext cx="5327651" cy="4255711"/>
          </a:xfrm>
          <a:prstGeom prst="rect">
            <a:avLst/>
          </a:prstGeom>
        </p:spPr>
        <p:txBody>
          <a:bodyPr>
            <a:normAutofit fontScale="100000" lnSpcReduction="0"/>
          </a:bodyPr>
          <a:lstStyle/>
          <a:p>
            <a:pPr algn="l" defTabSz="850391">
              <a:defRPr b="1" sz="2604">
                <a:solidFill>
                  <a:srgbClr val="C00000"/>
                </a:solidFill>
              </a:defRPr>
            </a:pPr>
            <a:r>
              <a:t>Blockchain and Cryptocurrencies</a:t>
            </a:r>
            <a:br/>
            <a:br/>
            <a:r>
              <a:rPr b="0" sz="1860"/>
              <a:t>Cryptocurrencies</a:t>
            </a:r>
            <a:br>
              <a:rPr b="0" sz="1860"/>
            </a:br>
            <a:r>
              <a:rPr b="0" sz="1860"/>
              <a:t>Bitcoin addresses</a:t>
            </a:r>
            <a:br>
              <a:rPr b="0" sz="1860"/>
            </a:br>
            <a:r>
              <a:rPr b="0" sz="1860"/>
              <a:t>Blockchain</a:t>
            </a:r>
            <a:br>
              <a:rPr b="0" sz="1860"/>
            </a:br>
            <a:r>
              <a:rPr b="0" sz="1860"/>
              <a:t>Mining</a:t>
            </a:r>
            <a:br>
              <a:rPr b="0" sz="1860"/>
            </a:br>
            <a:r>
              <a:rPr b="0" sz="1860"/>
              <a:t>Ethereum</a:t>
            </a:r>
            <a:br>
              <a:rPr b="0" sz="1860"/>
            </a:br>
            <a:r>
              <a:rPr sz="1860"/>
              <a:t>Smart Contracts</a:t>
            </a:r>
            <a:br>
              <a:rPr sz="1860"/>
            </a:br>
            <a:br>
              <a:rPr sz="1860"/>
            </a:br>
            <a:r>
              <a:rPr b="0" sz="2790"/>
              <a:t>Prof Bill Buchanan OBE</a:t>
            </a:r>
            <a:br>
              <a:rPr b="0" sz="2790"/>
            </a:br>
            <a:r>
              <a:rPr b="0" sz="1860"/>
              <a:t>http://asecuritysite.com/ethereum</a:t>
            </a:r>
            <a:br>
              <a:rPr b="0" sz="1860"/>
            </a:br>
            <a:r>
              <a:rPr b="0" sz="1860"/>
              <a:t>https://asecuritysite.com/blockchain/</a:t>
            </a:r>
            <a:br>
              <a:rPr b="0" sz="1860"/>
            </a:br>
          </a:p>
        </p:txBody>
      </p:sp>
      <p:pic>
        <p:nvPicPr>
          <p:cNvPr id="228" name="A picture containing indoor, decoratedDescription automatically generated" descr="A picture containing indoor, decoratedDescription automatically generated"/>
          <p:cNvPicPr>
            <a:picLocks noChangeAspect="1"/>
          </p:cNvPicPr>
          <p:nvPr/>
        </p:nvPicPr>
        <p:blipFill>
          <a:blip r:embed="rId2">
            <a:extLst/>
          </a:blip>
          <a:stretch>
            <a:fillRect/>
          </a:stretch>
        </p:blipFill>
        <p:spPr>
          <a:xfrm>
            <a:off x="5076825" y="1193800"/>
            <a:ext cx="3468688" cy="33274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Digital Wallet"/>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Digital Wallet</a:t>
            </a:r>
          </a:p>
        </p:txBody>
      </p:sp>
      <p:pic>
        <p:nvPicPr>
          <p:cNvPr id="231" name="A cartoon of a dolphinDescription automatically generated" descr="A cartoon of a dolphinDescription automatically generated"/>
          <p:cNvPicPr>
            <a:picLocks noChangeAspect="1"/>
          </p:cNvPicPr>
          <p:nvPr/>
        </p:nvPicPr>
        <p:blipFill>
          <a:blip r:embed="rId2">
            <a:extLst/>
          </a:blip>
          <a:stretch>
            <a:fillRect/>
          </a:stretch>
        </p:blipFill>
        <p:spPr>
          <a:xfrm>
            <a:off x="238125" y="2713037"/>
            <a:ext cx="2222500" cy="2516188"/>
          </a:xfrm>
          <a:prstGeom prst="rect">
            <a:avLst/>
          </a:prstGeom>
          <a:ln w="12700">
            <a:miter lim="400000"/>
          </a:ln>
        </p:spPr>
      </p:pic>
      <p:pic>
        <p:nvPicPr>
          <p:cNvPr id="232" name="A screenshot of a chatDescription automatically generated" descr="A screenshot of a chatDescription automatically generated">
            <a:hlinkClick r:id="rId3" invalidUrl="" action="" tgtFrame="" tooltip="" history="1" highlightClick="0" endSnd="0"/>
          </p:cNvPr>
          <p:cNvPicPr>
            <a:picLocks noChangeAspect="1"/>
          </p:cNvPicPr>
          <p:nvPr/>
        </p:nvPicPr>
        <p:blipFill>
          <a:blip r:embed="rId4">
            <a:extLst/>
          </a:blip>
          <a:stretch>
            <a:fillRect/>
          </a:stretch>
        </p:blipFill>
        <p:spPr>
          <a:xfrm>
            <a:off x="6108700" y="0"/>
            <a:ext cx="2636838" cy="5715000"/>
          </a:xfrm>
          <a:prstGeom prst="rect">
            <a:avLst/>
          </a:prstGeom>
          <a:ln w="12700">
            <a:miter lim="400000"/>
          </a:ln>
        </p:spPr>
      </p:pic>
      <p:pic>
        <p:nvPicPr>
          <p:cNvPr id="233" name="A screenshot of a phoneDescription automatically generated" descr="A screenshot of a phoneDescription automatically generated"/>
          <p:cNvPicPr>
            <a:picLocks noChangeAspect="1"/>
          </p:cNvPicPr>
          <p:nvPr/>
        </p:nvPicPr>
        <p:blipFill>
          <a:blip r:embed="rId5">
            <a:extLst/>
          </a:blip>
          <a:stretch>
            <a:fillRect/>
          </a:stretch>
        </p:blipFill>
        <p:spPr>
          <a:xfrm>
            <a:off x="2700337" y="120650"/>
            <a:ext cx="2636838" cy="5715000"/>
          </a:xfrm>
          <a:prstGeom prst="rect">
            <a:avLst/>
          </a:prstGeom>
          <a:ln w="12700">
            <a:miter lim="400000"/>
          </a:ln>
        </p:spPr>
      </p:pic>
      <p:pic>
        <p:nvPicPr>
          <p:cNvPr id="234" name="A logo of a foxDescription automatically generated" descr="A logo of a foxDescription automatically generated"/>
          <p:cNvPicPr>
            <a:picLocks noChangeAspect="1"/>
          </p:cNvPicPr>
          <p:nvPr/>
        </p:nvPicPr>
        <p:blipFill>
          <a:blip r:embed="rId6">
            <a:extLst/>
          </a:blip>
          <a:stretch>
            <a:fillRect/>
          </a:stretch>
        </p:blipFill>
        <p:spPr>
          <a:xfrm>
            <a:off x="284162" y="485775"/>
            <a:ext cx="1879601" cy="198913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mart Contract"/>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Smart Contract</a:t>
            </a:r>
          </a:p>
        </p:txBody>
      </p:sp>
      <p:sp>
        <p:nvSpPr>
          <p:cNvPr id="237"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238" name="image.png" descr="image.png"/>
          <p:cNvPicPr>
            <a:picLocks noChangeAspect="1"/>
          </p:cNvPicPr>
          <p:nvPr/>
        </p:nvPicPr>
        <p:blipFill>
          <a:blip r:embed="rId2">
            <a:extLst/>
          </a:blip>
          <a:stretch>
            <a:fillRect/>
          </a:stretch>
        </p:blipFill>
        <p:spPr>
          <a:xfrm>
            <a:off x="2771775" y="760412"/>
            <a:ext cx="4878388" cy="4529138"/>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Double-click to edit"/>
          <p:cNvSpPr txBox="1"/>
          <p:nvPr>
            <p:ph type="title" idx="4294967295"/>
          </p:nvPr>
        </p:nvSpPr>
        <p:spPr>
          <a:xfrm>
            <a:off x="0" y="-192088"/>
            <a:ext cx="8229600" cy="952501"/>
          </a:xfrm>
          <a:prstGeom prst="rect">
            <a:avLst/>
          </a:prstGeom>
        </p:spPr>
        <p:txBody>
          <a:bodyPr>
            <a:normAutofit fontScale="100000" lnSpcReduction="0"/>
          </a:bodyPr>
          <a:lstStyle/>
          <a:p>
            <a:pPr algn="l">
              <a:defRPr b="1" sz="2800">
                <a:solidFill>
                  <a:srgbClr val="C00000"/>
                </a:solidFill>
              </a:defRPr>
            </a:pPr>
          </a:p>
        </p:txBody>
      </p:sp>
      <p:sp>
        <p:nvSpPr>
          <p:cNvPr id="241" name="Double-click to edit"/>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grpSp>
        <p:nvGrpSpPr>
          <p:cNvPr id="244" name="Group"/>
          <p:cNvGrpSpPr/>
          <p:nvPr/>
        </p:nvGrpSpPr>
        <p:grpSpPr>
          <a:xfrm>
            <a:off x="228600" y="747712"/>
            <a:ext cx="8686800" cy="4943476"/>
            <a:chOff x="0" y="0"/>
            <a:chExt cx="8686800" cy="4943475"/>
          </a:xfrm>
        </p:grpSpPr>
        <p:sp>
          <p:nvSpPr>
            <p:cNvPr id="242" name="Rectangle"/>
            <p:cNvSpPr/>
            <p:nvPr/>
          </p:nvSpPr>
          <p:spPr>
            <a:xfrm>
              <a:off x="0" y="0"/>
              <a:ext cx="8686800" cy="4943475"/>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p>
          </p:txBody>
        </p:sp>
        <p:sp>
          <p:nvSpPr>
            <p:cNvPr id="243" name="pragma solidity ^0.4.0;…"/>
            <p:cNvSpPr txBox="1"/>
            <p:nvPr/>
          </p:nvSpPr>
          <p:spPr>
            <a:xfrm>
              <a:off x="58419" y="51117"/>
              <a:ext cx="8569961" cy="4841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pragma solidity ^0.4.0;</a:t>
              </a:r>
            </a:p>
            <a:p>
              <a:pPr>
                <a:defRPr>
                  <a:solidFill>
                    <a:srgbClr val="FFFFFF"/>
                  </a:solidFill>
                </a:defRPr>
              </a:pPr>
              <a:r>
                <a:t>contract test2{</a:t>
              </a:r>
            </a:p>
            <a:p>
              <a:pPr>
                <a:defRPr>
                  <a:solidFill>
                    <a:srgbClr val="FFFFFF"/>
                  </a:solidFill>
                </a:defRPr>
              </a:pPr>
              <a:r>
                <a:t>   uint a ;</a:t>
              </a:r>
            </a:p>
            <a:p>
              <a:pPr>
                <a:defRPr>
                  <a:solidFill>
                    <a:srgbClr val="FFFFFF"/>
                  </a:solidFill>
                </a:defRPr>
              </a:pPr>
              <a:r>
                <a:t>   function test2() {</a:t>
              </a:r>
            </a:p>
            <a:p>
              <a:pPr>
                <a:defRPr>
                  <a:solidFill>
                    <a:srgbClr val="FFFFFF"/>
                  </a:solidFill>
                </a:defRPr>
              </a:pPr>
              <a:r>
                <a:t>       a = 1;</a:t>
              </a:r>
            </a:p>
            <a:p>
              <a:pPr>
                <a:defRPr>
                  <a:solidFill>
                    <a:srgbClr val="FFFFFF"/>
                  </a:solidFill>
                </a:defRPr>
              </a:pPr>
              <a:r>
                <a:t>   }</a:t>
              </a:r>
            </a:p>
            <a:p>
              <a:pPr>
                <a:defRPr>
                  <a:solidFill>
                    <a:srgbClr val="FFFFFF"/>
                  </a:solidFill>
                </a:defRPr>
              </a:pPr>
              <a:r>
                <a:t>   function val() returns(uint){</a:t>
              </a:r>
            </a:p>
            <a:p>
              <a:pPr>
                <a:defRPr>
                  <a:solidFill>
                    <a:srgbClr val="FFFFFF"/>
                  </a:solidFill>
                </a:defRPr>
              </a:pPr>
              <a:r>
                <a:t>       return a;</a:t>
              </a:r>
            </a:p>
            <a:p>
              <a:pPr>
                <a:defRPr>
                  <a:solidFill>
                    <a:srgbClr val="FFFFFF"/>
                  </a:solidFill>
                </a:defRPr>
              </a:pPr>
              <a:r>
                <a:t>   }  </a:t>
              </a:r>
            </a:p>
            <a:p>
              <a:pPr>
                <a:defRPr>
                  <a:solidFill>
                    <a:srgbClr val="FFFFFF"/>
                  </a:solidFill>
                </a:defRPr>
              </a:pPr>
              <a:r>
                <a:t>}</a:t>
              </a:r>
            </a:p>
            <a:p>
              <a:pPr>
                <a:defRPr>
                  <a:solidFill>
                    <a:srgbClr val="FFFFFF"/>
                  </a:solidFill>
                </a:defRPr>
              </a:pPr>
              <a:r>
                <a:t> </a:t>
              </a:r>
            </a:p>
            <a:p>
              <a:pPr>
                <a:defRPr>
                  <a:solidFill>
                    <a:srgbClr val="FFFFFF"/>
                  </a:solidFill>
                </a:defRPr>
              </a:pPr>
              <a:r>
                <a:t>contract test3 is test2{ </a:t>
              </a:r>
            </a:p>
            <a:p>
              <a:pPr>
                <a:defRPr>
                  <a:solidFill>
                    <a:srgbClr val="FFFFFF"/>
                  </a:solidFill>
                </a:defRPr>
              </a:pPr>
              <a:r>
                <a:t>    uint b = a++;</a:t>
              </a:r>
            </a:p>
            <a:p>
              <a:pPr>
                <a:defRPr>
                  <a:solidFill>
                    <a:srgbClr val="FFFFFF"/>
                  </a:solidFill>
                </a:defRPr>
              </a:pPr>
              <a:r>
                <a:t>    function show() returns(uint){</a:t>
              </a:r>
            </a:p>
            <a:p>
              <a:pPr>
                <a:defRPr>
                  <a:solidFill>
                    <a:srgbClr val="FFFFFF"/>
                  </a:solidFill>
                </a:defRPr>
              </a:pPr>
              <a:r>
                <a:t>        return b; </a:t>
              </a:r>
            </a:p>
            <a:p>
              <a:pPr>
                <a:defRPr>
                  <a:solidFill>
                    <a:srgbClr val="FFFFFF"/>
                  </a:solidFill>
                </a:defRPr>
              </a:pPr>
              <a:r>
                <a:t>    }</a:t>
              </a:r>
            </a:p>
            <a:p>
              <a:pPr>
                <a:defRPr>
                  <a:solidFill>
                    <a:srgbClr val="FFFFFF"/>
                  </a:solidFill>
                </a:defRPr>
              </a:pPr>
              <a:r>
                <a:t>}</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 name="media1.mp4" descr="media1.mp4"/>
          <p:cNvPicPr>
            <a:picLocks noChangeAspect="1"/>
          </p:cNvPicPr>
          <p:nvPr/>
        </p:nvPicPr>
        <p:blipFill>
          <a:blip r:embed="rId2">
            <a:extLst/>
          </a:blip>
          <a:stretch>
            <a:fillRect/>
          </a:stretch>
        </p:blipFill>
        <p:spPr>
          <a:xfrm>
            <a:off x="1239837" y="774700"/>
            <a:ext cx="3284538" cy="1973263"/>
          </a:xfrm>
          <a:prstGeom prst="rect">
            <a:avLst/>
          </a:prstGeom>
          <a:ln w="12700">
            <a:miter lim="400000"/>
          </a:ln>
        </p:spPr>
      </p:pic>
      <p:sp>
        <p:nvSpPr>
          <p:cNvPr id="47" name="Who is 15 years old?"/>
          <p:cNvSpPr txBox="1"/>
          <p:nvPr>
            <p:ph type="title" idx="4294967295"/>
          </p:nvPr>
        </p:nvSpPr>
        <p:spPr>
          <a:xfrm>
            <a:off x="44450" y="269875"/>
            <a:ext cx="5915025" cy="487363"/>
          </a:xfrm>
          <a:prstGeom prst="rect">
            <a:avLst/>
          </a:prstGeom>
        </p:spPr>
        <p:txBody>
          <a:bodyPr>
            <a:normAutofit fontScale="100000" lnSpcReduction="0"/>
          </a:bodyPr>
          <a:lstStyle>
            <a:lvl1pPr algn="l" defTabSz="832104">
              <a:defRPr b="1" sz="2548">
                <a:solidFill>
                  <a:srgbClr val="C00000"/>
                </a:solidFill>
              </a:defRPr>
            </a:lvl1pPr>
          </a:lstStyle>
          <a:p>
            <a:pPr/>
            <a:r>
              <a:t>Who is 15 years old?</a:t>
            </a:r>
          </a:p>
        </p:txBody>
      </p:sp>
      <p:grpSp>
        <p:nvGrpSpPr>
          <p:cNvPr id="50" name="Group"/>
          <p:cNvGrpSpPr/>
          <p:nvPr/>
        </p:nvGrpSpPr>
        <p:grpSpPr>
          <a:xfrm>
            <a:off x="1139825" y="3014662"/>
            <a:ext cx="2465389" cy="1455739"/>
            <a:chOff x="0" y="0"/>
            <a:chExt cx="2465388" cy="1455738"/>
          </a:xfrm>
        </p:grpSpPr>
        <p:pic>
          <p:nvPicPr>
            <p:cNvPr id="48" name="image2.jpeg" descr="image2.jpeg"/>
            <p:cNvPicPr>
              <a:picLocks noChangeAspect="1"/>
            </p:cNvPicPr>
            <p:nvPr/>
          </p:nvPicPr>
          <p:blipFill>
            <a:blip r:embed="rId3">
              <a:extLst/>
            </a:blip>
            <a:stretch>
              <a:fillRect/>
            </a:stretch>
          </p:blipFill>
          <p:spPr>
            <a:xfrm>
              <a:off x="50783" y="25392"/>
              <a:ext cx="2363823" cy="1328779"/>
            </a:xfrm>
            <a:prstGeom prst="rect">
              <a:avLst/>
            </a:prstGeom>
            <a:ln w="12700" cap="flat">
              <a:noFill/>
              <a:miter lim="400000"/>
            </a:ln>
            <a:effectLst/>
          </p:spPr>
        </p:pic>
        <p:pic>
          <p:nvPicPr>
            <p:cNvPr id="49" name="image2.jpeg" descr="image2.jpeg"/>
            <p:cNvPicPr>
              <a:picLocks noChangeAspect="1"/>
            </p:cNvPicPr>
            <p:nvPr/>
          </p:nvPicPr>
          <p:blipFill>
            <a:blip r:embed="rId4">
              <a:extLst/>
            </a:blip>
            <a:stretch>
              <a:fillRect/>
            </a:stretch>
          </p:blipFill>
          <p:spPr>
            <a:xfrm>
              <a:off x="0" y="0"/>
              <a:ext cx="2465389" cy="1455739"/>
            </a:xfrm>
            <a:prstGeom prst="rect">
              <a:avLst/>
            </a:prstGeom>
            <a:ln w="12700" cap="flat">
              <a:noFill/>
              <a:miter lim="400000"/>
            </a:ln>
            <a:effectLst/>
          </p:spPr>
        </p:pic>
      </p:grpSp>
      <p:grpSp>
        <p:nvGrpSpPr>
          <p:cNvPr id="53" name="Group"/>
          <p:cNvGrpSpPr/>
          <p:nvPr/>
        </p:nvGrpSpPr>
        <p:grpSpPr>
          <a:xfrm>
            <a:off x="4708525" y="730250"/>
            <a:ext cx="1577976" cy="2070101"/>
            <a:chOff x="0" y="0"/>
            <a:chExt cx="1577975" cy="2070100"/>
          </a:xfrm>
        </p:grpSpPr>
        <p:pic>
          <p:nvPicPr>
            <p:cNvPr id="51" name="image3.jpeg" descr="image3.jpeg"/>
            <p:cNvPicPr>
              <a:picLocks noChangeAspect="1"/>
            </p:cNvPicPr>
            <p:nvPr/>
          </p:nvPicPr>
          <p:blipFill>
            <a:blip r:embed="rId5">
              <a:extLst/>
            </a:blip>
            <a:stretch>
              <a:fillRect/>
            </a:stretch>
          </p:blipFill>
          <p:spPr>
            <a:xfrm>
              <a:off x="50784" y="25395"/>
              <a:ext cx="1476408" cy="1943126"/>
            </a:xfrm>
            <a:prstGeom prst="rect">
              <a:avLst/>
            </a:prstGeom>
            <a:ln w="12700" cap="flat">
              <a:noFill/>
              <a:miter lim="400000"/>
            </a:ln>
            <a:effectLst/>
          </p:spPr>
        </p:pic>
        <p:pic>
          <p:nvPicPr>
            <p:cNvPr id="52" name="image3.jpeg" descr="image3.jpeg"/>
            <p:cNvPicPr>
              <a:picLocks noChangeAspect="1"/>
            </p:cNvPicPr>
            <p:nvPr/>
          </p:nvPicPr>
          <p:blipFill>
            <a:blip r:embed="rId6">
              <a:extLst/>
            </a:blip>
            <a:stretch>
              <a:fillRect/>
            </a:stretch>
          </p:blipFill>
          <p:spPr>
            <a:xfrm>
              <a:off x="0" y="0"/>
              <a:ext cx="1577976" cy="2070101"/>
            </a:xfrm>
            <a:prstGeom prst="rect">
              <a:avLst/>
            </a:prstGeom>
            <a:ln w="12700" cap="flat">
              <a:noFill/>
              <a:miter lim="400000"/>
            </a:ln>
            <a:effectLst/>
          </p:spPr>
        </p:pic>
      </p:grpSp>
      <p:grpSp>
        <p:nvGrpSpPr>
          <p:cNvPr id="56" name="Group"/>
          <p:cNvGrpSpPr/>
          <p:nvPr/>
        </p:nvGrpSpPr>
        <p:grpSpPr>
          <a:xfrm>
            <a:off x="1179512" y="752474"/>
            <a:ext cx="6715127" cy="3687765"/>
            <a:chOff x="0" y="0"/>
            <a:chExt cx="6715125" cy="3687763"/>
          </a:xfrm>
        </p:grpSpPr>
        <p:pic>
          <p:nvPicPr>
            <p:cNvPr id="54" name="image4.png" descr="image4.png"/>
            <p:cNvPicPr>
              <a:picLocks noChangeAspect="1"/>
            </p:cNvPicPr>
            <p:nvPr/>
          </p:nvPicPr>
          <p:blipFill>
            <a:blip r:embed="rId7">
              <a:extLst/>
            </a:blip>
            <a:stretch>
              <a:fillRect/>
            </a:stretch>
          </p:blipFill>
          <p:spPr>
            <a:xfrm>
              <a:off x="50795" y="25397"/>
              <a:ext cx="6613536" cy="3560775"/>
            </a:xfrm>
            <a:prstGeom prst="rect">
              <a:avLst/>
            </a:prstGeom>
            <a:ln w="12700" cap="flat">
              <a:noFill/>
              <a:miter lim="400000"/>
            </a:ln>
            <a:effectLst/>
          </p:spPr>
        </p:pic>
        <p:pic>
          <p:nvPicPr>
            <p:cNvPr id="55" name="image4.png" descr="image4.png"/>
            <p:cNvPicPr>
              <a:picLocks noChangeAspect="1"/>
            </p:cNvPicPr>
            <p:nvPr/>
          </p:nvPicPr>
          <p:blipFill>
            <a:blip r:embed="rId8">
              <a:extLst/>
            </a:blip>
            <a:stretch>
              <a:fillRect/>
            </a:stretch>
          </p:blipFill>
          <p:spPr>
            <a:xfrm>
              <a:off x="0" y="-1"/>
              <a:ext cx="6715126" cy="3687765"/>
            </a:xfrm>
            <a:prstGeom prst="rect">
              <a:avLst/>
            </a:prstGeom>
            <a:ln w="12700" cap="flat">
              <a:noFill/>
              <a:miter lim="400000"/>
            </a:ln>
            <a:effectLst/>
          </p:spPr>
        </p:pic>
      </p:grpSp>
      <p:grpSp>
        <p:nvGrpSpPr>
          <p:cNvPr id="59" name="Group"/>
          <p:cNvGrpSpPr/>
          <p:nvPr/>
        </p:nvGrpSpPr>
        <p:grpSpPr>
          <a:xfrm>
            <a:off x="1168400" y="762000"/>
            <a:ext cx="3617914" cy="2913064"/>
            <a:chOff x="0" y="0"/>
            <a:chExt cx="3617913" cy="2913063"/>
          </a:xfrm>
        </p:grpSpPr>
        <p:pic>
          <p:nvPicPr>
            <p:cNvPr id="57" name="image4.jpeg" descr="image4.jpeg"/>
            <p:cNvPicPr>
              <a:picLocks noChangeAspect="1"/>
            </p:cNvPicPr>
            <p:nvPr/>
          </p:nvPicPr>
          <p:blipFill>
            <a:blip r:embed="rId9">
              <a:extLst/>
            </a:blip>
            <a:stretch>
              <a:fillRect/>
            </a:stretch>
          </p:blipFill>
          <p:spPr>
            <a:xfrm>
              <a:off x="50798" y="25399"/>
              <a:ext cx="3516318" cy="2786066"/>
            </a:xfrm>
            <a:prstGeom prst="rect">
              <a:avLst/>
            </a:prstGeom>
            <a:ln w="12700" cap="flat">
              <a:noFill/>
              <a:miter lim="400000"/>
            </a:ln>
            <a:effectLst/>
          </p:spPr>
        </p:pic>
        <p:pic>
          <p:nvPicPr>
            <p:cNvPr id="58" name="image4.jpeg" descr="image4.jpeg"/>
            <p:cNvPicPr>
              <a:picLocks noChangeAspect="1"/>
            </p:cNvPicPr>
            <p:nvPr/>
          </p:nvPicPr>
          <p:blipFill>
            <a:blip r:embed="rId10">
              <a:extLst/>
            </a:blip>
            <a:stretch>
              <a:fillRect/>
            </a:stretch>
          </p:blipFill>
          <p:spPr>
            <a:xfrm>
              <a:off x="0" y="0"/>
              <a:ext cx="3617914" cy="2913064"/>
            </a:xfrm>
            <a:prstGeom prst="rect">
              <a:avLst/>
            </a:prstGeom>
            <a:ln w="12700" cap="flat">
              <a:noFill/>
              <a:miter lim="400000"/>
            </a:ln>
            <a:effectLst/>
          </p:spPr>
        </p:pic>
      </p:grpSp>
      <p:grpSp>
        <p:nvGrpSpPr>
          <p:cNvPr id="62" name="Group"/>
          <p:cNvGrpSpPr/>
          <p:nvPr/>
        </p:nvGrpSpPr>
        <p:grpSpPr>
          <a:xfrm>
            <a:off x="-161926" y="633412"/>
            <a:ext cx="3781428" cy="2101852"/>
            <a:chOff x="0" y="0"/>
            <a:chExt cx="3781426" cy="2101850"/>
          </a:xfrm>
        </p:grpSpPr>
        <p:pic>
          <p:nvPicPr>
            <p:cNvPr id="60" name="image5.jpeg" descr="image5.jpeg"/>
            <p:cNvPicPr>
              <a:picLocks noChangeAspect="1"/>
            </p:cNvPicPr>
            <p:nvPr/>
          </p:nvPicPr>
          <p:blipFill>
            <a:blip r:embed="rId11">
              <a:extLst/>
            </a:blip>
            <a:stretch>
              <a:fillRect/>
            </a:stretch>
          </p:blipFill>
          <p:spPr>
            <a:xfrm>
              <a:off x="50796" y="25404"/>
              <a:ext cx="3679834" cy="1974828"/>
            </a:xfrm>
            <a:prstGeom prst="rect">
              <a:avLst/>
            </a:prstGeom>
            <a:ln w="12700" cap="flat">
              <a:noFill/>
              <a:miter lim="400000"/>
            </a:ln>
            <a:effectLst/>
          </p:spPr>
        </p:pic>
        <p:pic>
          <p:nvPicPr>
            <p:cNvPr id="61" name="image5.jpeg" descr="image5.jpeg"/>
            <p:cNvPicPr>
              <a:picLocks noChangeAspect="1"/>
            </p:cNvPicPr>
            <p:nvPr/>
          </p:nvPicPr>
          <p:blipFill>
            <a:blip r:embed="rId12">
              <a:extLst/>
            </a:blip>
            <a:stretch>
              <a:fillRect/>
            </a:stretch>
          </p:blipFill>
          <p:spPr>
            <a:xfrm>
              <a:off x="-1" y="0"/>
              <a:ext cx="3781428" cy="2101851"/>
            </a:xfrm>
            <a:prstGeom prst="rect">
              <a:avLst/>
            </a:prstGeom>
            <a:ln w="12700" cap="flat">
              <a:noFill/>
              <a:miter lim="400000"/>
            </a:ln>
            <a:effectLst/>
          </p:spPr>
        </p:pic>
      </p:grpSp>
      <p:grpSp>
        <p:nvGrpSpPr>
          <p:cNvPr id="65" name="Group"/>
          <p:cNvGrpSpPr/>
          <p:nvPr/>
        </p:nvGrpSpPr>
        <p:grpSpPr>
          <a:xfrm>
            <a:off x="5383212" y="65087"/>
            <a:ext cx="3549651" cy="5459413"/>
            <a:chOff x="0" y="0"/>
            <a:chExt cx="3549650" cy="5459412"/>
          </a:xfrm>
        </p:grpSpPr>
        <p:sp>
          <p:nvSpPr>
            <p:cNvPr id="63" name="Rectangle"/>
            <p:cNvSpPr/>
            <p:nvPr/>
          </p:nvSpPr>
          <p:spPr>
            <a:xfrm>
              <a:off x="0" y="0"/>
              <a:ext cx="3549650" cy="5459413"/>
            </a:xfrm>
            <a:prstGeom prst="rect">
              <a:avLst/>
            </a:prstGeom>
            <a:solidFill>
              <a:srgbClr val="000000"/>
            </a:solidFill>
            <a:ln w="12700" cap="flat">
              <a:noFill/>
              <a:miter lim="400000"/>
            </a:ln>
            <a:effectLst>
              <a:outerShdw sx="100000" sy="100000" kx="0" ky="0" algn="b" rotWithShape="0" blurRad="63500" dist="0" dir="0">
                <a:srgbClr val="000000">
                  <a:alpha val="39997"/>
                </a:srgbClr>
              </a:outerShdw>
            </a:effectLst>
          </p:spPr>
          <p:txBody>
            <a:bodyPr wrap="square" lIns="45719" tIns="45719" rIns="45719" bIns="45719" numCol="1" anchor="ctr">
              <a:noAutofit/>
            </a:bodyPr>
            <a:lstStyle/>
            <a:p>
              <a:pPr defTabSz="190500">
                <a:lnSpc>
                  <a:spcPts val="2700"/>
                </a:lnSpc>
                <a:defRPr>
                  <a:solidFill>
                    <a:srgbClr val="FFFFFF"/>
                  </a:solidFill>
                  <a:latin typeface="Arial"/>
                  <a:ea typeface="Arial"/>
                  <a:cs typeface="Arial"/>
                  <a:sym typeface="Arial"/>
                </a:defRPr>
              </a:pPr>
            </a:p>
          </p:txBody>
        </p:sp>
        <p:sp>
          <p:nvSpPr>
            <p:cNvPr id="64" name="His work was a hotch-potch of differing cryptography methods that could be sourced in the 1970s - such as public key - and also of the cyber punk movement which developed in the 1990s, and was founded by Eric Hughes, Tim May and John Gilmore.…"/>
            <p:cNvSpPr txBox="1"/>
            <p:nvPr/>
          </p:nvSpPr>
          <p:spPr>
            <a:xfrm>
              <a:off x="0" y="490833"/>
              <a:ext cx="3549650" cy="44777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p>
              <a:pPr defTabSz="190500">
                <a:lnSpc>
                  <a:spcPts val="2700"/>
                </a:lnSpc>
                <a:defRPr>
                  <a:solidFill>
                    <a:srgbClr val="FFFFFF"/>
                  </a:solidFill>
                  <a:latin typeface="Arial"/>
                  <a:ea typeface="Arial"/>
                  <a:cs typeface="Arial"/>
                  <a:sym typeface="Arial"/>
                </a:defRPr>
              </a:pPr>
              <a:r>
                <a:t>His work was a hotch-potch of differing cryptography methods that could be sourced in the 1970s - such as public key - and also of the cyber punk movement which developed in the 1990s, and was founded by Eric Hughes, Tim May and John Gilmore.</a:t>
              </a:r>
            </a:p>
            <a:p>
              <a:pPr defTabSz="190500">
                <a:lnSpc>
                  <a:spcPts val="2700"/>
                </a:lnSpc>
                <a:defRPr>
                  <a:solidFill>
                    <a:srgbClr val="FFFFFF"/>
                  </a:solidFill>
                  <a:latin typeface="Arial"/>
                  <a:ea typeface="Arial"/>
                  <a:cs typeface="Arial"/>
                  <a:sym typeface="Arial"/>
                </a:defRPr>
              </a:pPr>
            </a:p>
            <a:p>
              <a:pPr defTabSz="190500">
                <a:lnSpc>
                  <a:spcPts val="2700"/>
                </a:lnSpc>
                <a:defRPr>
                  <a:solidFill>
                    <a:srgbClr val="FFFFFF"/>
                  </a:solidFill>
                  <a:latin typeface="Arial"/>
                  <a:ea typeface="Arial"/>
                  <a:cs typeface="Arial"/>
                  <a:sym typeface="Arial"/>
                </a:defRPr>
              </a:pPr>
              <a:r>
                <a:t>Currently, as of 5 Dec 2024, the blockchain size is around </a:t>
              </a:r>
              <a:r>
                <a:rPr u="sng">
                  <a:solidFill>
                    <a:srgbClr val="0000FF"/>
                  </a:solidFill>
                  <a:uFill>
                    <a:solidFill>
                      <a:srgbClr val="0000FF"/>
                    </a:solidFill>
                  </a:uFill>
                  <a:hlinkClick r:id="rId13" invalidUrl="" action="" tgtFrame="" tooltip="" history="1" highlightClick="0" endSnd="0"/>
                </a:rPr>
                <a:t>600GB</a:t>
              </a:r>
              <a:r>
                <a:t>, and there are 19.7 million coins in circulation out of 21 million [</a:t>
              </a:r>
              <a:r>
                <a:rPr u="sng">
                  <a:solidFill>
                    <a:srgbClr val="0000FF"/>
                  </a:solidFill>
                  <a:uFill>
                    <a:solidFill>
                      <a:srgbClr val="0000FF"/>
                    </a:solidFill>
                  </a:uFill>
                  <a:hlinkClick r:id="rId14" invalidUrl="" action="" tgtFrame="" tooltip="" history="1" highlightClick="0" endSnd="0"/>
                </a:rPr>
                <a:t>here</a:t>
              </a:r>
              <a:r>
                <a:t>].</a:t>
              </a:r>
            </a:p>
          </p:txBody>
        </p:sp>
      </p:grpSp>
      <p:grpSp>
        <p:nvGrpSpPr>
          <p:cNvPr id="68" name="Group"/>
          <p:cNvGrpSpPr/>
          <p:nvPr/>
        </p:nvGrpSpPr>
        <p:grpSpPr>
          <a:xfrm>
            <a:off x="696912" y="2765425"/>
            <a:ext cx="3616327" cy="2590801"/>
            <a:chOff x="0" y="0"/>
            <a:chExt cx="3616326" cy="2590800"/>
          </a:xfrm>
        </p:grpSpPr>
        <p:pic>
          <p:nvPicPr>
            <p:cNvPr id="66" name="image6.jpeg" descr="image6.jpeg"/>
            <p:cNvPicPr>
              <a:picLocks noChangeAspect="1"/>
            </p:cNvPicPr>
            <p:nvPr/>
          </p:nvPicPr>
          <p:blipFill>
            <a:blip r:embed="rId15">
              <a:extLst/>
            </a:blip>
            <a:stretch>
              <a:fillRect/>
            </a:stretch>
          </p:blipFill>
          <p:spPr>
            <a:xfrm>
              <a:off x="50801" y="25397"/>
              <a:ext cx="3514724" cy="2463813"/>
            </a:xfrm>
            <a:prstGeom prst="rect">
              <a:avLst/>
            </a:prstGeom>
            <a:ln w="12700" cap="flat">
              <a:noFill/>
              <a:miter lim="400000"/>
            </a:ln>
            <a:effectLst/>
          </p:spPr>
        </p:pic>
        <p:pic>
          <p:nvPicPr>
            <p:cNvPr id="67" name="image6.jpeg" descr="image6.jpeg"/>
            <p:cNvPicPr>
              <a:picLocks noChangeAspect="1"/>
            </p:cNvPicPr>
            <p:nvPr/>
          </p:nvPicPr>
          <p:blipFill>
            <a:blip r:embed="rId16">
              <a:extLst/>
            </a:blip>
            <a:stretch>
              <a:fillRect/>
            </a:stretch>
          </p:blipFill>
          <p:spPr>
            <a:xfrm>
              <a:off x="-1" y="0"/>
              <a:ext cx="3616328" cy="2590801"/>
            </a:xfrm>
            <a:prstGeom prst="rect">
              <a:avLst/>
            </a:prstGeom>
            <a:ln w="12700" cap="flat">
              <a:noFill/>
              <a:miter lim="400000"/>
            </a:ln>
            <a:effectLst/>
          </p:spPr>
        </p:pic>
      </p:grpSp>
      <p:grpSp>
        <p:nvGrpSpPr>
          <p:cNvPr id="71" name="Group"/>
          <p:cNvGrpSpPr/>
          <p:nvPr/>
        </p:nvGrpSpPr>
        <p:grpSpPr>
          <a:xfrm>
            <a:off x="411162" y="2146300"/>
            <a:ext cx="4300539" cy="3060701"/>
            <a:chOff x="0" y="0"/>
            <a:chExt cx="4300538" cy="3060700"/>
          </a:xfrm>
        </p:grpSpPr>
        <p:pic>
          <p:nvPicPr>
            <p:cNvPr id="69" name="image7.jpeg" descr="image7.jpeg"/>
            <p:cNvPicPr>
              <a:picLocks noChangeAspect="1"/>
            </p:cNvPicPr>
            <p:nvPr/>
          </p:nvPicPr>
          <p:blipFill>
            <a:blip r:embed="rId17">
              <a:extLst/>
            </a:blip>
            <a:stretch>
              <a:fillRect/>
            </a:stretch>
          </p:blipFill>
          <p:spPr>
            <a:xfrm>
              <a:off x="50790" y="25402"/>
              <a:ext cx="4198958" cy="2933691"/>
            </a:xfrm>
            <a:prstGeom prst="rect">
              <a:avLst/>
            </a:prstGeom>
            <a:ln w="12700" cap="flat">
              <a:noFill/>
              <a:miter lim="400000"/>
            </a:ln>
            <a:effectLst/>
          </p:spPr>
        </p:pic>
        <p:pic>
          <p:nvPicPr>
            <p:cNvPr id="70" name="image7.jpeg" descr="image7.jpeg"/>
            <p:cNvPicPr>
              <a:picLocks noChangeAspect="1"/>
            </p:cNvPicPr>
            <p:nvPr/>
          </p:nvPicPr>
          <p:blipFill>
            <a:blip r:embed="rId18">
              <a:extLst/>
            </a:blip>
            <a:stretch>
              <a:fillRect/>
            </a:stretch>
          </p:blipFill>
          <p:spPr>
            <a:xfrm>
              <a:off x="0" y="0"/>
              <a:ext cx="4300539" cy="3060701"/>
            </a:xfrm>
            <a:prstGeom prst="rect">
              <a:avLst/>
            </a:prstGeom>
            <a:ln w="12700" cap="flat">
              <a:noFill/>
              <a:miter lim="400000"/>
            </a:ln>
            <a:effectLst/>
          </p:spPr>
        </p:pic>
      </p:grpSp>
      <p:pic>
        <p:nvPicPr>
          <p:cNvPr id="72" name="image10.png" descr="image10.png"/>
          <p:cNvPicPr>
            <a:picLocks noChangeAspect="1"/>
          </p:cNvPicPr>
          <p:nvPr/>
        </p:nvPicPr>
        <p:blipFill>
          <a:blip r:embed="rId19">
            <a:extLst/>
          </a:blip>
          <a:stretch>
            <a:fillRect/>
          </a:stretch>
        </p:blipFill>
        <p:spPr>
          <a:xfrm>
            <a:off x="1592010" y="774699"/>
            <a:ext cx="5302251" cy="31369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0"/>
                                        </p:tgtEl>
                                        <p:attrNameLst>
                                          <p:attrName>style.visibility</p:attrName>
                                        </p:attrNameLst>
                                      </p:cBhvr>
                                      <p:to>
                                        <p:strVal val="visible"/>
                                      </p:to>
                                    </p:set>
                                    <p:anim calcmode="lin" valueType="num">
                                      <p:cBhvr>
                                        <p:cTn id="7" dur="1000" fill="hold"/>
                                        <p:tgtEl>
                                          <p:spTgt spid="50"/>
                                        </p:tgtEl>
                                        <p:attrNameLst>
                                          <p:attrName>ppt_x</p:attrName>
                                        </p:attrNameLst>
                                      </p:cBhvr>
                                      <p:tavLst>
                                        <p:tav tm="0">
                                          <p:val>
                                            <p:strVal val="0-#ppt_w/2"/>
                                          </p:val>
                                        </p:tav>
                                        <p:tav tm="100000">
                                          <p:val>
                                            <p:strVal val="#ppt_x"/>
                                          </p:val>
                                        </p:tav>
                                      </p:tavLst>
                                    </p:anim>
                                    <p:anim calcmode="lin" valueType="num">
                                      <p:cBhvr>
                                        <p:cTn id="8"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53"/>
                                        </p:tgtEl>
                                        <p:attrNameLst>
                                          <p:attrName>style.visibility</p:attrName>
                                        </p:attrNameLst>
                                      </p:cBhvr>
                                      <p:to>
                                        <p:strVal val="visible"/>
                                      </p:to>
                                    </p:set>
                                    <p:anim calcmode="lin" valueType="num">
                                      <p:cBhvr>
                                        <p:cTn id="13" dur="1000" fill="hold"/>
                                        <p:tgtEl>
                                          <p:spTgt spid="53"/>
                                        </p:tgtEl>
                                        <p:attrNameLst>
                                          <p:attrName>ppt_x</p:attrName>
                                        </p:attrNameLst>
                                      </p:cBhvr>
                                      <p:tavLst>
                                        <p:tav tm="0">
                                          <p:val>
                                            <p:strVal val="0-#ppt_w/2"/>
                                          </p:val>
                                        </p:tav>
                                        <p:tav tm="100000">
                                          <p:val>
                                            <p:strVal val="#ppt_x"/>
                                          </p:val>
                                        </p:tav>
                                      </p:tavLst>
                                    </p:anim>
                                    <p:anim calcmode="lin" valueType="num">
                                      <p:cBhvr>
                                        <p:cTn id="14" dur="10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56"/>
                                        </p:tgtEl>
                                        <p:attrNameLst>
                                          <p:attrName>style.visibility</p:attrName>
                                        </p:attrNameLst>
                                      </p:cBhvr>
                                      <p:to>
                                        <p:strVal val="visible"/>
                                      </p:to>
                                    </p:set>
                                    <p:anim calcmode="lin" valueType="num">
                                      <p:cBhvr>
                                        <p:cTn id="19" dur="1000" fill="hold"/>
                                        <p:tgtEl>
                                          <p:spTgt spid="56"/>
                                        </p:tgtEl>
                                        <p:attrNameLst>
                                          <p:attrName>ppt_x</p:attrName>
                                        </p:attrNameLst>
                                      </p:cBhvr>
                                      <p:tavLst>
                                        <p:tav tm="0">
                                          <p:val>
                                            <p:strVal val="0-#ppt_w/2"/>
                                          </p:val>
                                        </p:tav>
                                        <p:tav tm="100000">
                                          <p:val>
                                            <p:strVal val="#ppt_x"/>
                                          </p:val>
                                        </p:tav>
                                      </p:tavLst>
                                    </p:anim>
                                    <p:anim calcmode="lin" valueType="num">
                                      <p:cBhvr>
                                        <p:cTn id="20"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65"/>
                                        </p:tgtEl>
                                        <p:attrNameLst>
                                          <p:attrName>style.visibility</p:attrName>
                                        </p:attrNameLst>
                                      </p:cBhvr>
                                      <p:to>
                                        <p:strVal val="visible"/>
                                      </p:to>
                                    </p:set>
                                    <p:anim calcmode="lin" valueType="num">
                                      <p:cBhvr>
                                        <p:cTn id="25" dur="500" fill="hold"/>
                                        <p:tgtEl>
                                          <p:spTgt spid="65"/>
                                        </p:tgtEl>
                                        <p:attrNameLst>
                                          <p:attrName>ppt_x</p:attrName>
                                        </p:attrNameLst>
                                      </p:cBhvr>
                                      <p:tavLst>
                                        <p:tav tm="0">
                                          <p:val>
                                            <p:strVal val="0-#ppt_w/2"/>
                                          </p:val>
                                        </p:tav>
                                        <p:tav tm="100000">
                                          <p:val>
                                            <p:strVal val="#ppt_x"/>
                                          </p:val>
                                        </p:tav>
                                      </p:tavLst>
                                    </p:anim>
                                    <p:anim calcmode="lin" valueType="num">
                                      <p:cBhvr>
                                        <p:cTn id="26"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59"/>
                                        </p:tgtEl>
                                        <p:attrNameLst>
                                          <p:attrName>style.visibility</p:attrName>
                                        </p:attrNameLst>
                                      </p:cBhvr>
                                      <p:to>
                                        <p:strVal val="visible"/>
                                      </p:to>
                                    </p:set>
                                    <p:anim calcmode="lin" valueType="num">
                                      <p:cBhvr>
                                        <p:cTn id="31" dur="1000" fill="hold"/>
                                        <p:tgtEl>
                                          <p:spTgt spid="59"/>
                                        </p:tgtEl>
                                        <p:attrNameLst>
                                          <p:attrName>ppt_x</p:attrName>
                                        </p:attrNameLst>
                                      </p:cBhvr>
                                      <p:tavLst>
                                        <p:tav tm="0">
                                          <p:val>
                                            <p:strVal val="0-#ppt_w/2"/>
                                          </p:val>
                                        </p:tav>
                                        <p:tav tm="100000">
                                          <p:val>
                                            <p:strVal val="#ppt_x"/>
                                          </p:val>
                                        </p:tav>
                                      </p:tavLst>
                                    </p:anim>
                                    <p:anim calcmode="lin" valueType="num">
                                      <p:cBhvr>
                                        <p:cTn id="32"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62"/>
                                        </p:tgtEl>
                                        <p:attrNameLst>
                                          <p:attrName>style.visibility</p:attrName>
                                        </p:attrNameLst>
                                      </p:cBhvr>
                                      <p:to>
                                        <p:strVal val="visible"/>
                                      </p:to>
                                    </p:set>
                                    <p:anim calcmode="lin" valueType="num">
                                      <p:cBhvr>
                                        <p:cTn id="37" dur="1000" fill="hold"/>
                                        <p:tgtEl>
                                          <p:spTgt spid="62"/>
                                        </p:tgtEl>
                                        <p:attrNameLst>
                                          <p:attrName>ppt_x</p:attrName>
                                        </p:attrNameLst>
                                      </p:cBhvr>
                                      <p:tavLst>
                                        <p:tav tm="0">
                                          <p:val>
                                            <p:strVal val="0-#ppt_w/2"/>
                                          </p:val>
                                        </p:tav>
                                        <p:tav tm="100000">
                                          <p:val>
                                            <p:strVal val="#ppt_x"/>
                                          </p:val>
                                        </p:tav>
                                      </p:tavLst>
                                    </p:anim>
                                    <p:anim calcmode="lin" valueType="num">
                                      <p:cBhvr>
                                        <p:cTn id="3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68"/>
                                        </p:tgtEl>
                                        <p:attrNameLst>
                                          <p:attrName>style.visibility</p:attrName>
                                        </p:attrNameLst>
                                      </p:cBhvr>
                                      <p:to>
                                        <p:strVal val="visible"/>
                                      </p:to>
                                    </p:set>
                                    <p:anim calcmode="lin" valueType="num">
                                      <p:cBhvr>
                                        <p:cTn id="43" dur="1000" fill="hold"/>
                                        <p:tgtEl>
                                          <p:spTgt spid="68"/>
                                        </p:tgtEl>
                                        <p:attrNameLst>
                                          <p:attrName>ppt_x</p:attrName>
                                        </p:attrNameLst>
                                      </p:cBhvr>
                                      <p:tavLst>
                                        <p:tav tm="0">
                                          <p:val>
                                            <p:strVal val="0-#ppt_w/2"/>
                                          </p:val>
                                        </p:tav>
                                        <p:tav tm="100000">
                                          <p:val>
                                            <p:strVal val="#ppt_x"/>
                                          </p:val>
                                        </p:tav>
                                      </p:tavLst>
                                    </p:anim>
                                    <p:anim calcmode="lin" valueType="num">
                                      <p:cBhvr>
                                        <p:cTn id="44"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71"/>
                                        </p:tgtEl>
                                        <p:attrNameLst>
                                          <p:attrName>style.visibility</p:attrName>
                                        </p:attrNameLst>
                                      </p:cBhvr>
                                      <p:to>
                                        <p:strVal val="visible"/>
                                      </p:to>
                                    </p:set>
                                    <p:anim calcmode="lin" valueType="num">
                                      <p:cBhvr>
                                        <p:cTn id="49" dur="1000" fill="hold"/>
                                        <p:tgtEl>
                                          <p:spTgt spid="71"/>
                                        </p:tgtEl>
                                        <p:attrNameLst>
                                          <p:attrName>ppt_x</p:attrName>
                                        </p:attrNameLst>
                                      </p:cBhvr>
                                      <p:tavLst>
                                        <p:tav tm="0">
                                          <p:val>
                                            <p:strVal val="0-#ppt_w/2"/>
                                          </p:val>
                                        </p:tav>
                                        <p:tav tm="100000">
                                          <p:val>
                                            <p:strVal val="#ppt_x"/>
                                          </p:val>
                                        </p:tav>
                                      </p:tavLst>
                                    </p:anim>
                                    <p:anim calcmode="lin" valueType="num">
                                      <p:cBhvr>
                                        <p:cTn id="50"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 grpId="9" fill="hold">
                                  <p:stCondLst>
                                    <p:cond delay="0"/>
                                  </p:stCondLst>
                                  <p:iterate type="el" backwards="0">
                                    <p:tmAbs val="0"/>
                                  </p:iterate>
                                  <p:childTnLst>
                                    <p:set>
                                      <p:cBhvr>
                                        <p:cTn id="54" fill="hold"/>
                                        <p:tgtEl>
                                          <p:spTgt spid="72"/>
                                        </p:tgtEl>
                                        <p:attrNameLst>
                                          <p:attrName>style.visibility</p:attrName>
                                        </p:attrNameLst>
                                      </p:cBhvr>
                                      <p:to>
                                        <p:strVal val="visible"/>
                                      </p:to>
                                    </p:set>
                                    <p:anim calcmode="lin" valueType="num">
                                      <p:cBhvr>
                                        <p:cTn id="55" dur="1000" fill="hold"/>
                                        <p:tgtEl>
                                          <p:spTgt spid="72"/>
                                        </p:tgtEl>
                                        <p:attrNameLst>
                                          <p:attrName>ppt_x</p:attrName>
                                        </p:attrNameLst>
                                      </p:cBhvr>
                                      <p:tavLst>
                                        <p:tav tm="0">
                                          <p:val>
                                            <p:strVal val="0-#ppt_w/2"/>
                                          </p:val>
                                        </p:tav>
                                        <p:tav tm="100000">
                                          <p:val>
                                            <p:strVal val="#ppt_x"/>
                                          </p:val>
                                        </p:tav>
                                      </p:tavLst>
                                    </p:anim>
                                    <p:anim calcmode="lin" valueType="num">
                                      <p:cBhvr>
                                        <p:cTn id="56" dur="10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 grpId="9"/>
      <p:bldP build="whole" bldLvl="1" animBg="1" rev="0" advAuto="0" spid="53" grpId="2"/>
      <p:bldP build="whole" bldLvl="1" animBg="1" rev="0" advAuto="0" spid="68" grpId="7"/>
      <p:bldP build="whole" bldLvl="1" animBg="1" rev="0" advAuto="0" spid="65" grpId="4"/>
      <p:bldP build="whole" bldLvl="1" animBg="1" rev="0" advAuto="0" spid="50" grpId="1"/>
      <p:bldP build="whole" bldLvl="1" animBg="1" rev="0" advAuto="0" spid="71" grpId="8"/>
      <p:bldP build="whole" bldLvl="1" animBg="1" rev="0" advAuto="0" spid="62" grpId="6"/>
      <p:bldP build="whole" bldLvl="1" animBg="1" rev="0" advAuto="0" spid="59" grpId="5"/>
      <p:bldP build="whole" bldLvl="1" animBg="1" rev="0" advAuto="0" spid="56" grpId="3"/>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Compile with Solidity"/>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Compile with Solidity</a:t>
            </a:r>
          </a:p>
        </p:txBody>
      </p:sp>
      <p:pic>
        <p:nvPicPr>
          <p:cNvPr id="247" name="TextDescription automatically generated" descr="TextDescription automatically generated"/>
          <p:cNvPicPr>
            <a:picLocks noChangeAspect="1"/>
          </p:cNvPicPr>
          <p:nvPr/>
        </p:nvPicPr>
        <p:blipFill>
          <a:blip r:embed="rId2">
            <a:extLst/>
          </a:blip>
          <a:stretch>
            <a:fillRect/>
          </a:stretch>
        </p:blipFill>
        <p:spPr>
          <a:xfrm>
            <a:off x="228600" y="760412"/>
            <a:ext cx="8686800" cy="4329113"/>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1*EBdlbLK7xC1kxLen8GLMVA.png" descr="1*EBdlbLK7xC1kxLen8GLMVA.png"/>
          <p:cNvPicPr>
            <a:picLocks noChangeAspect="1"/>
          </p:cNvPicPr>
          <p:nvPr/>
        </p:nvPicPr>
        <p:blipFill>
          <a:blip r:embed="rId2">
            <a:extLst/>
          </a:blip>
          <a:stretch>
            <a:fillRect/>
          </a:stretch>
        </p:blipFill>
        <p:spPr>
          <a:xfrm>
            <a:off x="3905250" y="722312"/>
            <a:ext cx="5010150" cy="2238376"/>
          </a:xfrm>
          <a:prstGeom prst="rect">
            <a:avLst/>
          </a:prstGeom>
          <a:ln w="12700">
            <a:miter lim="400000"/>
          </a:ln>
        </p:spPr>
      </p:pic>
      <p:sp>
        <p:nvSpPr>
          <p:cNvPr id="250" name="Hyperledger Fabric"/>
          <p:cNvSpPr txBox="1"/>
          <p:nvPr>
            <p:ph type="title" idx="4294967295"/>
          </p:nvPr>
        </p:nvSpPr>
        <p:spPr>
          <a:xfrm>
            <a:off x="23812" y="239712"/>
            <a:ext cx="5915026" cy="487363"/>
          </a:xfrm>
          <a:prstGeom prst="rect">
            <a:avLst/>
          </a:prstGeom>
        </p:spPr>
        <p:txBody>
          <a:bodyPr lIns="25716" tIns="25716" rIns="25716" bIns="25716">
            <a:normAutofit fontScale="100000" lnSpcReduction="0"/>
          </a:bodyPr>
          <a:lstStyle>
            <a:lvl1pPr defTabSz="905255">
              <a:defRPr sz="2772"/>
            </a:lvl1pPr>
          </a:lstStyle>
          <a:p>
            <a:pPr/>
            <a:r>
              <a:t>Hyperledger Fabric</a:t>
            </a:r>
          </a:p>
        </p:txBody>
      </p:sp>
      <p:pic>
        <p:nvPicPr>
          <p:cNvPr id="251" name="Hyperledger-Vs-Ethereum.png" descr="Hyperledger-Vs-Ethereum.png"/>
          <p:cNvPicPr>
            <a:picLocks noChangeAspect="1"/>
          </p:cNvPicPr>
          <p:nvPr/>
        </p:nvPicPr>
        <p:blipFill>
          <a:blip r:embed="rId3">
            <a:extLst/>
          </a:blip>
          <a:stretch>
            <a:fillRect/>
          </a:stretch>
        </p:blipFill>
        <p:spPr>
          <a:xfrm>
            <a:off x="-107950" y="0"/>
            <a:ext cx="5715000" cy="5715000"/>
          </a:xfrm>
          <a:prstGeom prst="rect">
            <a:avLst/>
          </a:prstGeom>
          <a:ln w="12700">
            <a:miter lim="400000"/>
          </a:ln>
        </p:spPr>
      </p:pic>
      <p:sp>
        <p:nvSpPr>
          <p:cNvPr id="252" name="Key features:…"/>
          <p:cNvSpPr txBox="1"/>
          <p:nvPr/>
        </p:nvSpPr>
        <p:spPr>
          <a:xfrm>
            <a:off x="5815012" y="3162300"/>
            <a:ext cx="2884488" cy="2047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200">
                <a:latin typeface="Arial Narrow"/>
                <a:ea typeface="Arial Narrow"/>
                <a:cs typeface="Arial Narrow"/>
                <a:sym typeface="Arial Narrow"/>
              </a:defRPr>
            </a:pPr>
            <a:r>
              <a:t>Key features: </a:t>
            </a:r>
          </a:p>
          <a:p>
            <a:pPr defTabSz="457200">
              <a:defRPr sz="1200">
                <a:latin typeface="Arial Narrow"/>
                <a:ea typeface="Arial Narrow"/>
                <a:cs typeface="Arial Narrow"/>
                <a:sym typeface="Arial Narrow"/>
              </a:defRPr>
            </a:pPr>
          </a:p>
          <a:p>
            <a:pPr defTabSz="457200">
              <a:buSzPct val="100000"/>
              <a:buChar char="•"/>
              <a:defRPr sz="1200">
                <a:latin typeface="Arial Narrow"/>
                <a:ea typeface="Arial Narrow"/>
                <a:cs typeface="Arial Narrow"/>
                <a:sym typeface="Arial Narrow"/>
              </a:defRPr>
            </a:pPr>
            <a:r>
              <a:t>Private and permissioned. </a:t>
            </a:r>
          </a:p>
          <a:p>
            <a:pPr defTabSz="457200">
              <a:buSzPct val="100000"/>
              <a:buChar char="•"/>
              <a:defRPr sz="1200">
                <a:latin typeface="Arial Narrow"/>
                <a:ea typeface="Arial Narrow"/>
                <a:cs typeface="Arial Narrow"/>
                <a:sym typeface="Arial Narrow"/>
              </a:defRPr>
            </a:pPr>
            <a:r>
              <a:t>Peers: Docker components, and provide multiagency approach for consensus.</a:t>
            </a:r>
          </a:p>
          <a:p>
            <a:pPr defTabSz="457200">
              <a:buSzPct val="100000"/>
              <a:buChar char="•"/>
              <a:defRPr sz="1200">
                <a:latin typeface="Arial Narrow"/>
                <a:ea typeface="Arial Narrow"/>
                <a:cs typeface="Arial Narrow"/>
                <a:sym typeface="Arial Narrow"/>
              </a:defRPr>
            </a:pPr>
            <a:r>
              <a:t>All users log on through valid membership service provider.</a:t>
            </a:r>
          </a:p>
          <a:p>
            <a:pPr defTabSz="457200">
              <a:buSzPct val="100000"/>
              <a:buChar char="•"/>
              <a:defRPr sz="1200">
                <a:latin typeface="Arial Narrow"/>
                <a:ea typeface="Arial Narrow"/>
                <a:cs typeface="Arial Narrow"/>
                <a:sym typeface="Arial Narrow"/>
              </a:defRPr>
            </a:pPr>
            <a:r>
              <a:t>Assets have key-pairs (binary or JSON).</a:t>
            </a:r>
          </a:p>
          <a:p>
            <a:pPr defTabSz="457200">
              <a:buSzPct val="100000"/>
              <a:buChar char="•"/>
              <a:defRPr sz="1200">
                <a:latin typeface="Arial Narrow"/>
                <a:ea typeface="Arial Narrow"/>
                <a:cs typeface="Arial Narrow"/>
                <a:sym typeface="Arial Narrow"/>
              </a:defRPr>
            </a:pPr>
            <a:r>
              <a:t>Chaincode: Smart contracts to handle transactions.</a:t>
            </a:r>
          </a:p>
          <a:p>
            <a:pPr defTabSz="457200">
              <a:buSzPct val="100000"/>
              <a:buChar char="•"/>
              <a:defRPr sz="1200">
                <a:latin typeface="Arial Narrow"/>
                <a:ea typeface="Arial Narrow"/>
                <a:cs typeface="Arial Narrow"/>
                <a:sym typeface="Arial Narrow"/>
              </a:defRPr>
            </a:pPr>
            <a:r>
              <a:t>Privacy: Channels and private data.</a:t>
            </a:r>
          </a:p>
        </p:txBody>
      </p:sp>
      <p:grpSp>
        <p:nvGrpSpPr>
          <p:cNvPr id="255" name="Group"/>
          <p:cNvGrpSpPr/>
          <p:nvPr/>
        </p:nvGrpSpPr>
        <p:grpSpPr>
          <a:xfrm>
            <a:off x="-106363" y="506412"/>
            <a:ext cx="9021763" cy="4151314"/>
            <a:chOff x="0" y="0"/>
            <a:chExt cx="9021762" cy="4151313"/>
          </a:xfrm>
        </p:grpSpPr>
        <p:pic>
          <p:nvPicPr>
            <p:cNvPr id="253" name="Screenshot 2020-03-20 at 07.48.51.png" descr="Screenshot 2020-03-20 at 07.48.51.png"/>
            <p:cNvPicPr>
              <a:picLocks noChangeAspect="1"/>
            </p:cNvPicPr>
            <p:nvPr/>
          </p:nvPicPr>
          <p:blipFill>
            <a:blip r:embed="rId4">
              <a:extLst/>
            </a:blip>
            <a:stretch>
              <a:fillRect/>
            </a:stretch>
          </p:blipFill>
          <p:spPr>
            <a:xfrm>
              <a:off x="191952" y="195271"/>
              <a:ext cx="8637858" cy="3724158"/>
            </a:xfrm>
            <a:prstGeom prst="rect">
              <a:avLst/>
            </a:prstGeom>
            <a:ln w="12700" cap="flat">
              <a:noFill/>
              <a:miter lim="400000"/>
            </a:ln>
            <a:effectLst/>
          </p:spPr>
        </p:pic>
        <p:pic>
          <p:nvPicPr>
            <p:cNvPr id="254" name="Screenshot 2020-03-20 at 07.48.51.png" descr="Screenshot 2020-03-20 at 07.48.51.png"/>
            <p:cNvPicPr>
              <a:picLocks noChangeAspect="1"/>
            </p:cNvPicPr>
            <p:nvPr/>
          </p:nvPicPr>
          <p:blipFill>
            <a:blip r:embed="rId5">
              <a:extLst/>
            </a:blip>
            <a:stretch>
              <a:fillRect/>
            </a:stretch>
          </p:blipFill>
          <p:spPr>
            <a:xfrm>
              <a:off x="0" y="0"/>
              <a:ext cx="9021763" cy="4151314"/>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51"/>
                                        </p:tgtEl>
                                        <p:attrNameLst>
                                          <p:attrName>style.visibility</p:attrName>
                                        </p:attrNameLst>
                                      </p:cBhvr>
                                      <p:to>
                                        <p:strVal val="visible"/>
                                      </p:to>
                                    </p:set>
                                    <p:anim calcmode="lin" valueType="num">
                                      <p:cBhvr>
                                        <p:cTn id="7" dur="1000" fill="hold"/>
                                        <p:tgtEl>
                                          <p:spTgt spid="251"/>
                                        </p:tgtEl>
                                        <p:attrNameLst>
                                          <p:attrName>ppt_x</p:attrName>
                                        </p:attrNameLst>
                                      </p:cBhvr>
                                      <p:tavLst>
                                        <p:tav tm="0">
                                          <p:val>
                                            <p:strVal val="0-#ppt_w/2"/>
                                          </p:val>
                                        </p:tav>
                                        <p:tav tm="100000">
                                          <p:val>
                                            <p:strVal val="#ppt_x"/>
                                          </p:val>
                                        </p:tav>
                                      </p:tavLst>
                                    </p:anim>
                                    <p:anim calcmode="lin" valueType="num">
                                      <p:cBhvr>
                                        <p:cTn id="8" dur="1000" fill="hold"/>
                                        <p:tgtEl>
                                          <p:spTgt spid="2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55"/>
                                        </p:tgtEl>
                                        <p:attrNameLst>
                                          <p:attrName>style.visibility</p:attrName>
                                        </p:attrNameLst>
                                      </p:cBhvr>
                                      <p:to>
                                        <p:strVal val="visible"/>
                                      </p:to>
                                    </p:set>
                                    <p:anim calcmode="lin" valueType="num">
                                      <p:cBhvr>
                                        <p:cTn id="13" dur="1000" fill="hold"/>
                                        <p:tgtEl>
                                          <p:spTgt spid="255"/>
                                        </p:tgtEl>
                                        <p:attrNameLst>
                                          <p:attrName>ppt_x</p:attrName>
                                        </p:attrNameLst>
                                      </p:cBhvr>
                                      <p:tavLst>
                                        <p:tav tm="0">
                                          <p:val>
                                            <p:strVal val="0-#ppt_w/2"/>
                                          </p:val>
                                        </p:tav>
                                        <p:tav tm="100000">
                                          <p:val>
                                            <p:strVal val="#ppt_x"/>
                                          </p:val>
                                        </p:tav>
                                      </p:tavLst>
                                    </p:anim>
                                    <p:anim calcmode="lin" valueType="num">
                                      <p:cBhvr>
                                        <p:cTn id="14" dur="1000" fill="hold"/>
                                        <p:tgtEl>
                                          <p:spTgt spid="2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1" grpId="1"/>
      <p:bldP build="whole" bldLvl="1" animBg="1" rev="0" advAuto="0" spid="255" grpId="2"/>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Blockchain and Cryptocurrencies  Cryptocurrencies Bitcoin addresses Blockchain Mining Ethereum Smart Contracts  Prof Bill Buchanan OBE https://asecuritysite.com/ethereum https://asecuritysite.com/blockchain"/>
          <p:cNvSpPr txBox="1"/>
          <p:nvPr>
            <p:ph type="title" idx="4294967295"/>
          </p:nvPr>
        </p:nvSpPr>
        <p:spPr>
          <a:xfrm>
            <a:off x="164393" y="338622"/>
            <a:ext cx="5327651" cy="4456345"/>
          </a:xfrm>
          <a:prstGeom prst="rect">
            <a:avLst/>
          </a:prstGeom>
        </p:spPr>
        <p:txBody>
          <a:bodyPr>
            <a:normAutofit fontScale="100000" lnSpcReduction="0"/>
          </a:bodyPr>
          <a:lstStyle/>
          <a:p>
            <a:pPr algn="l">
              <a:defRPr b="1" sz="2800">
                <a:solidFill>
                  <a:srgbClr val="C00000"/>
                </a:solidFill>
              </a:defRPr>
            </a:pPr>
            <a:r>
              <a:t>Blockchain and Cryptocurrencies</a:t>
            </a:r>
            <a:br/>
            <a:br/>
            <a:r>
              <a:rPr sz="2000"/>
              <a:t>Cryptocurrencies</a:t>
            </a:r>
            <a:br>
              <a:rPr sz="2000"/>
            </a:br>
            <a:r>
              <a:rPr b="0" sz="2000"/>
              <a:t>Bitcoin addresses</a:t>
            </a:r>
            <a:br>
              <a:rPr b="0" sz="2000"/>
            </a:br>
            <a:r>
              <a:rPr b="0" sz="2000"/>
              <a:t>Blockchain</a:t>
            </a:r>
            <a:br>
              <a:rPr b="0" sz="2000"/>
            </a:br>
            <a:r>
              <a:rPr b="0" sz="2000"/>
              <a:t>Mining</a:t>
            </a:r>
            <a:br>
              <a:rPr b="0" sz="2000"/>
            </a:br>
            <a:r>
              <a:rPr b="0" sz="2000"/>
              <a:t>Ethereum</a:t>
            </a:r>
            <a:br>
              <a:rPr b="0" sz="2000"/>
            </a:br>
            <a:r>
              <a:rPr b="0" sz="2000"/>
              <a:t>Smart Contracts</a:t>
            </a:r>
            <a:br>
              <a:rPr b="0" sz="2000"/>
            </a:br>
            <a:br>
              <a:rPr b="0" sz="2000"/>
            </a:br>
            <a:r>
              <a:rPr b="0" sz="2500"/>
              <a:t>Prof Bill Buchanan OBE</a:t>
            </a:r>
            <a:br>
              <a:rPr b="0" sz="3000"/>
            </a:br>
            <a:r>
              <a:rPr b="0" sz="2000"/>
              <a:t>https://asecuritysite.com/ethereum</a:t>
            </a:r>
            <a:br>
              <a:rPr b="0" sz="2000"/>
            </a:br>
            <a:r>
              <a:rPr b="0" sz="2000"/>
              <a:t>https://asecuritysite.com/blockchain</a:t>
            </a:r>
          </a:p>
        </p:txBody>
      </p:sp>
      <p:pic>
        <p:nvPicPr>
          <p:cNvPr id="258" name="A picture containing indoor, decoratedDescription automatically generated" descr="A picture containing indoor, decoratedDescription automatically generated"/>
          <p:cNvPicPr>
            <a:picLocks noChangeAspect="1"/>
          </p:cNvPicPr>
          <p:nvPr/>
        </p:nvPicPr>
        <p:blipFill>
          <a:blip r:embed="rId2">
            <a:extLst/>
          </a:blip>
          <a:stretch>
            <a:fillRect/>
          </a:stretch>
        </p:blipFill>
        <p:spPr>
          <a:xfrm>
            <a:off x="5076825" y="1193800"/>
            <a:ext cx="3468688" cy="33274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 name="image8.jpeg" descr="image8.jpeg"/>
          <p:cNvPicPr>
            <a:picLocks noChangeAspect="1"/>
          </p:cNvPicPr>
          <p:nvPr/>
        </p:nvPicPr>
        <p:blipFill>
          <a:blip r:embed="rId2">
            <a:extLst/>
          </a:blip>
          <a:stretch>
            <a:fillRect/>
          </a:stretch>
        </p:blipFill>
        <p:spPr>
          <a:xfrm>
            <a:off x="1484312" y="1476375"/>
            <a:ext cx="6208713" cy="3021013"/>
          </a:xfrm>
          <a:prstGeom prst="rect">
            <a:avLst/>
          </a:prstGeom>
          <a:ln w="12700">
            <a:miter lim="400000"/>
          </a:ln>
        </p:spPr>
      </p:pic>
      <p:pic>
        <p:nvPicPr>
          <p:cNvPr id="75" name="media2.mp4" descr="media2.mp4"/>
          <p:cNvPicPr>
            <a:picLocks noChangeAspect="1"/>
          </p:cNvPicPr>
          <p:nvPr/>
        </p:nvPicPr>
        <p:blipFill>
          <a:blip r:embed="rId3">
            <a:extLst/>
          </a:blip>
          <a:stretch>
            <a:fillRect/>
          </a:stretch>
        </p:blipFill>
        <p:spPr>
          <a:xfrm>
            <a:off x="1166812" y="768350"/>
            <a:ext cx="5405438" cy="4362450"/>
          </a:xfrm>
          <a:prstGeom prst="rect">
            <a:avLst/>
          </a:prstGeom>
          <a:ln w="12700">
            <a:miter lim="400000"/>
          </a:ln>
        </p:spPr>
      </p:pic>
      <p:sp>
        <p:nvSpPr>
          <p:cNvPr id="76" name="The Most Profitable Crime?"/>
          <p:cNvSpPr txBox="1"/>
          <p:nvPr>
            <p:ph type="title" idx="4294967295"/>
          </p:nvPr>
        </p:nvSpPr>
        <p:spPr>
          <a:xfrm>
            <a:off x="1587" y="277812"/>
            <a:ext cx="5915026" cy="487363"/>
          </a:xfrm>
          <a:prstGeom prst="rect">
            <a:avLst/>
          </a:prstGeom>
        </p:spPr>
        <p:txBody>
          <a:bodyPr>
            <a:normAutofit fontScale="100000" lnSpcReduction="0"/>
          </a:bodyPr>
          <a:lstStyle>
            <a:lvl1pPr algn="l" defTabSz="832104">
              <a:defRPr b="1" sz="2548">
                <a:solidFill>
                  <a:srgbClr val="C00000"/>
                </a:solidFill>
              </a:defRPr>
            </a:lvl1pPr>
          </a:lstStyle>
          <a:p>
            <a:pPr/>
            <a:r>
              <a:t>The Most Profitable Crime?</a:t>
            </a:r>
          </a:p>
        </p:txBody>
      </p:sp>
      <p:grpSp>
        <p:nvGrpSpPr>
          <p:cNvPr id="79" name="Group"/>
          <p:cNvGrpSpPr/>
          <p:nvPr/>
        </p:nvGrpSpPr>
        <p:grpSpPr>
          <a:xfrm>
            <a:off x="6229350" y="-631482"/>
            <a:ext cx="1790700" cy="5334902"/>
            <a:chOff x="0" y="0"/>
            <a:chExt cx="1790700" cy="5334901"/>
          </a:xfrm>
        </p:grpSpPr>
        <p:sp>
          <p:nvSpPr>
            <p:cNvPr id="77" name="Rectangle"/>
            <p:cNvSpPr/>
            <p:nvPr/>
          </p:nvSpPr>
          <p:spPr>
            <a:xfrm>
              <a:off x="0" y="917231"/>
              <a:ext cx="1790700" cy="3500439"/>
            </a:xfrm>
            <a:prstGeom prst="rect">
              <a:avLst/>
            </a:prstGeom>
            <a:solidFill>
              <a:srgbClr val="000000"/>
            </a:solidFill>
            <a:ln w="12700" cap="flat">
              <a:noFill/>
              <a:miter lim="400000"/>
            </a:ln>
            <a:effectLst>
              <a:outerShdw sx="100000" sy="100000" kx="0" ky="0" algn="b" rotWithShape="0" blurRad="63500" dist="0" dir="0">
                <a:srgbClr val="000000">
                  <a:alpha val="39997"/>
                </a:srgbClr>
              </a:outerShdw>
            </a:effectLst>
          </p:spPr>
          <p:txBody>
            <a:bodyPr wrap="square" lIns="45719" tIns="45719" rIns="45719" bIns="45719" numCol="1" anchor="ctr">
              <a:noAutofit/>
            </a:bodyPr>
            <a:lstStyle/>
            <a:p>
              <a:pPr defTabSz="190500">
                <a:lnSpc>
                  <a:spcPts val="1900"/>
                </a:lnSpc>
                <a:defRPr sz="1100">
                  <a:solidFill>
                    <a:srgbClr val="FFFFFF"/>
                  </a:solidFill>
                  <a:latin typeface="Courier"/>
                  <a:ea typeface="Courier"/>
                  <a:cs typeface="Courier"/>
                  <a:sym typeface="Courier"/>
                </a:defRPr>
              </a:pPr>
            </a:p>
          </p:txBody>
        </p:sp>
        <p:sp>
          <p:nvSpPr>
            <p:cNvPr id="78" name="wallet - Copy.dat…"/>
            <p:cNvSpPr txBox="1"/>
            <p:nvPr/>
          </p:nvSpPr>
          <p:spPr>
            <a:xfrm>
              <a:off x="0" y="0"/>
              <a:ext cx="1790700" cy="5334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p>
              <a:pPr defTabSz="190500">
                <a:lnSpc>
                  <a:spcPts val="1900"/>
                </a:lnSpc>
                <a:defRPr sz="1100">
                  <a:solidFill>
                    <a:srgbClr val="FFFFFF"/>
                  </a:solidFill>
                  <a:latin typeface="Courier"/>
                  <a:ea typeface="Courier"/>
                  <a:cs typeface="Courier"/>
                  <a:sym typeface="Courier"/>
                </a:defRPr>
              </a:pPr>
              <a:r>
                <a:t>wallet - Copy.dat</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wallet.dat</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wallet.dat.1</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wallet.dat.zip</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wallet.tar</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wallet.tar.gz</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wallet.zip</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wallet_backup.dat</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wallet_backup.dat.1</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wallet_backup.dat.zip</a:t>
              </a:r>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wallet_backup.zip</a:t>
              </a:r>
            </a:p>
          </p:txBody>
        </p:sp>
      </p:grpSp>
      <p:grpSp>
        <p:nvGrpSpPr>
          <p:cNvPr id="82" name="Group"/>
          <p:cNvGrpSpPr/>
          <p:nvPr/>
        </p:nvGrpSpPr>
        <p:grpSpPr>
          <a:xfrm>
            <a:off x="1071562" y="1298575"/>
            <a:ext cx="6613527" cy="2757489"/>
            <a:chOff x="0" y="0"/>
            <a:chExt cx="6613525" cy="2757488"/>
          </a:xfrm>
        </p:grpSpPr>
        <p:pic>
          <p:nvPicPr>
            <p:cNvPr id="80" name="image12.png" descr="image12.png"/>
            <p:cNvPicPr>
              <a:picLocks noChangeAspect="1"/>
            </p:cNvPicPr>
            <p:nvPr/>
          </p:nvPicPr>
          <p:blipFill>
            <a:blip r:embed="rId4">
              <a:extLst/>
            </a:blip>
            <a:stretch>
              <a:fillRect/>
            </a:stretch>
          </p:blipFill>
          <p:spPr>
            <a:xfrm>
              <a:off x="50803" y="25398"/>
              <a:ext cx="6511920" cy="2630497"/>
            </a:xfrm>
            <a:prstGeom prst="rect">
              <a:avLst/>
            </a:prstGeom>
            <a:ln w="12700" cap="flat">
              <a:noFill/>
              <a:miter lim="400000"/>
            </a:ln>
            <a:effectLst/>
          </p:spPr>
        </p:pic>
        <p:pic>
          <p:nvPicPr>
            <p:cNvPr id="81" name="image12.png" descr="image12.png"/>
            <p:cNvPicPr>
              <a:picLocks noChangeAspect="1"/>
            </p:cNvPicPr>
            <p:nvPr/>
          </p:nvPicPr>
          <p:blipFill>
            <a:blip r:embed="rId5">
              <a:extLst/>
            </a:blip>
            <a:stretch>
              <a:fillRect/>
            </a:stretch>
          </p:blipFill>
          <p:spPr>
            <a:xfrm>
              <a:off x="0" y="0"/>
              <a:ext cx="6613526" cy="2757489"/>
            </a:xfrm>
            <a:prstGeom prst="rect">
              <a:avLst/>
            </a:prstGeom>
            <a:ln w="12700" cap="flat">
              <a:noFill/>
              <a:miter lim="400000"/>
            </a:ln>
            <a:effectLst/>
          </p:spPr>
        </p:pic>
      </p:grpSp>
      <p:grpSp>
        <p:nvGrpSpPr>
          <p:cNvPr id="85" name="Group"/>
          <p:cNvGrpSpPr/>
          <p:nvPr/>
        </p:nvGrpSpPr>
        <p:grpSpPr>
          <a:xfrm>
            <a:off x="400049" y="2081212"/>
            <a:ext cx="5083178" cy="3346452"/>
            <a:chOff x="0" y="0"/>
            <a:chExt cx="5083176" cy="3346451"/>
          </a:xfrm>
        </p:grpSpPr>
        <p:pic>
          <p:nvPicPr>
            <p:cNvPr id="83" name="image14.png" descr="image14.png"/>
            <p:cNvPicPr>
              <a:picLocks noChangeAspect="1"/>
            </p:cNvPicPr>
            <p:nvPr/>
          </p:nvPicPr>
          <p:blipFill>
            <a:blip r:embed="rId6">
              <a:extLst/>
            </a:blip>
            <a:stretch>
              <a:fillRect/>
            </a:stretch>
          </p:blipFill>
          <p:spPr>
            <a:xfrm>
              <a:off x="50802" y="25397"/>
              <a:ext cx="4981572" cy="3219464"/>
            </a:xfrm>
            <a:prstGeom prst="rect">
              <a:avLst/>
            </a:prstGeom>
            <a:ln w="12700" cap="flat">
              <a:noFill/>
              <a:miter lim="400000"/>
            </a:ln>
            <a:effectLst/>
          </p:spPr>
        </p:pic>
        <p:pic>
          <p:nvPicPr>
            <p:cNvPr id="84" name="image14.png" descr="image14.png"/>
            <p:cNvPicPr>
              <a:picLocks noChangeAspect="1"/>
            </p:cNvPicPr>
            <p:nvPr/>
          </p:nvPicPr>
          <p:blipFill>
            <a:blip r:embed="rId7">
              <a:extLst/>
            </a:blip>
            <a:stretch>
              <a:fillRect/>
            </a:stretch>
          </p:blipFill>
          <p:spPr>
            <a:xfrm>
              <a:off x="-1" y="-1"/>
              <a:ext cx="5083178" cy="3346453"/>
            </a:xfrm>
            <a:prstGeom prst="rect">
              <a:avLst/>
            </a:prstGeom>
            <a:ln w="12700" cap="flat">
              <a:noFill/>
              <a:miter lim="400000"/>
            </a:ln>
            <a:effectLst/>
          </p:spPr>
        </p:pic>
      </p:grpSp>
      <p:grpSp>
        <p:nvGrpSpPr>
          <p:cNvPr id="88" name="Group"/>
          <p:cNvGrpSpPr/>
          <p:nvPr/>
        </p:nvGrpSpPr>
        <p:grpSpPr>
          <a:xfrm>
            <a:off x="3338512" y="1257299"/>
            <a:ext cx="4275140" cy="4022728"/>
            <a:chOff x="0" y="0"/>
            <a:chExt cx="4275138" cy="4022726"/>
          </a:xfrm>
        </p:grpSpPr>
        <p:pic>
          <p:nvPicPr>
            <p:cNvPr id="86" name="image9.jpeg" descr="image9.jpeg"/>
            <p:cNvPicPr>
              <a:picLocks noChangeAspect="1"/>
            </p:cNvPicPr>
            <p:nvPr/>
          </p:nvPicPr>
          <p:blipFill>
            <a:blip r:embed="rId8">
              <a:extLst/>
            </a:blip>
            <a:stretch>
              <a:fillRect/>
            </a:stretch>
          </p:blipFill>
          <p:spPr>
            <a:xfrm>
              <a:off x="50795" y="25393"/>
              <a:ext cx="4173549" cy="3895758"/>
            </a:xfrm>
            <a:prstGeom prst="rect">
              <a:avLst/>
            </a:prstGeom>
            <a:ln w="12700" cap="flat">
              <a:noFill/>
              <a:miter lim="400000"/>
            </a:ln>
            <a:effectLst/>
          </p:spPr>
        </p:pic>
        <p:pic>
          <p:nvPicPr>
            <p:cNvPr id="87" name="image9.jpeg" descr="image9.jpeg"/>
            <p:cNvPicPr>
              <a:picLocks noChangeAspect="1"/>
            </p:cNvPicPr>
            <p:nvPr/>
          </p:nvPicPr>
          <p:blipFill>
            <a:blip r:embed="rId9">
              <a:extLst/>
            </a:blip>
            <a:stretch>
              <a:fillRect/>
            </a:stretch>
          </p:blipFill>
          <p:spPr>
            <a:xfrm>
              <a:off x="-1" y="-1"/>
              <a:ext cx="4275140" cy="4022728"/>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5"/>
                                        </p:tgtEl>
                                        <p:attrNameLst>
                                          <p:attrName>style.visibility</p:attrName>
                                        </p:attrNameLst>
                                      </p:cBhvr>
                                      <p:to>
                                        <p:strVal val="visible"/>
                                      </p:to>
                                    </p:set>
                                    <p:anim calcmode="lin" valueType="num">
                                      <p:cBhvr>
                                        <p:cTn id="7" dur="500" fill="hold"/>
                                        <p:tgtEl>
                                          <p:spTgt spid="75"/>
                                        </p:tgtEl>
                                        <p:attrNameLst>
                                          <p:attrName>ppt_x</p:attrName>
                                        </p:attrNameLst>
                                      </p:cBhvr>
                                      <p:tavLst>
                                        <p:tav tm="0">
                                          <p:val>
                                            <p:strVal val="0-#ppt_w/2"/>
                                          </p:val>
                                        </p:tav>
                                        <p:tav tm="100000">
                                          <p:val>
                                            <p:strVal val="#ppt_x"/>
                                          </p:val>
                                        </p:tav>
                                      </p:tavLst>
                                    </p:anim>
                                    <p:anim calcmode="lin" valueType="num">
                                      <p:cBhvr>
                                        <p:cTn id="8"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79"/>
                                        </p:tgtEl>
                                        <p:attrNameLst>
                                          <p:attrName>style.visibility</p:attrName>
                                        </p:attrNameLst>
                                      </p:cBhvr>
                                      <p:to>
                                        <p:strVal val="visible"/>
                                      </p:to>
                                    </p:set>
                                    <p:anim calcmode="lin" valueType="num">
                                      <p:cBhvr>
                                        <p:cTn id="13" dur="1000" fill="hold"/>
                                        <p:tgtEl>
                                          <p:spTgt spid="79"/>
                                        </p:tgtEl>
                                        <p:attrNameLst>
                                          <p:attrName>ppt_x</p:attrName>
                                        </p:attrNameLst>
                                      </p:cBhvr>
                                      <p:tavLst>
                                        <p:tav tm="0">
                                          <p:val>
                                            <p:strVal val="0-#ppt_w/2"/>
                                          </p:val>
                                        </p:tav>
                                        <p:tav tm="100000">
                                          <p:val>
                                            <p:strVal val="#ppt_x"/>
                                          </p:val>
                                        </p:tav>
                                      </p:tavLst>
                                    </p:anim>
                                    <p:anim calcmode="lin" valueType="num">
                                      <p:cBhvr>
                                        <p:cTn id="14" dur="1000" fill="hold"/>
                                        <p:tgtEl>
                                          <p:spTgt spid="7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82"/>
                                        </p:tgtEl>
                                        <p:attrNameLst>
                                          <p:attrName>style.visibility</p:attrName>
                                        </p:attrNameLst>
                                      </p:cBhvr>
                                      <p:to>
                                        <p:strVal val="visible"/>
                                      </p:to>
                                    </p:set>
                                    <p:anim calcmode="lin" valueType="num">
                                      <p:cBhvr>
                                        <p:cTn id="19" dur="1000" fill="hold"/>
                                        <p:tgtEl>
                                          <p:spTgt spid="82"/>
                                        </p:tgtEl>
                                        <p:attrNameLst>
                                          <p:attrName>ppt_x</p:attrName>
                                        </p:attrNameLst>
                                      </p:cBhvr>
                                      <p:tavLst>
                                        <p:tav tm="0">
                                          <p:val>
                                            <p:strVal val="0-#ppt_w/2"/>
                                          </p:val>
                                        </p:tav>
                                        <p:tav tm="100000">
                                          <p:val>
                                            <p:strVal val="#ppt_x"/>
                                          </p:val>
                                        </p:tav>
                                      </p:tavLst>
                                    </p:anim>
                                    <p:anim calcmode="lin" valueType="num">
                                      <p:cBhvr>
                                        <p:cTn id="20" dur="10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85"/>
                                        </p:tgtEl>
                                        <p:attrNameLst>
                                          <p:attrName>style.visibility</p:attrName>
                                        </p:attrNameLst>
                                      </p:cBhvr>
                                      <p:to>
                                        <p:strVal val="visible"/>
                                      </p:to>
                                    </p:set>
                                    <p:anim calcmode="lin" valueType="num">
                                      <p:cBhvr>
                                        <p:cTn id="25" dur="1000" fill="hold"/>
                                        <p:tgtEl>
                                          <p:spTgt spid="85"/>
                                        </p:tgtEl>
                                        <p:attrNameLst>
                                          <p:attrName>ppt_x</p:attrName>
                                        </p:attrNameLst>
                                      </p:cBhvr>
                                      <p:tavLst>
                                        <p:tav tm="0">
                                          <p:val>
                                            <p:strVal val="0-#ppt_w/2"/>
                                          </p:val>
                                        </p:tav>
                                        <p:tav tm="100000">
                                          <p:val>
                                            <p:strVal val="#ppt_x"/>
                                          </p:val>
                                        </p:tav>
                                      </p:tavLst>
                                    </p:anim>
                                    <p:anim calcmode="lin" valueType="num">
                                      <p:cBhvr>
                                        <p:cTn id="26" dur="10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88"/>
                                        </p:tgtEl>
                                        <p:attrNameLst>
                                          <p:attrName>style.visibility</p:attrName>
                                        </p:attrNameLst>
                                      </p:cBhvr>
                                      <p:to>
                                        <p:strVal val="visible"/>
                                      </p:to>
                                    </p:set>
                                    <p:anim calcmode="lin" valueType="num">
                                      <p:cBhvr>
                                        <p:cTn id="31" dur="1000" fill="hold"/>
                                        <p:tgtEl>
                                          <p:spTgt spid="88"/>
                                        </p:tgtEl>
                                        <p:attrNameLst>
                                          <p:attrName>ppt_x</p:attrName>
                                        </p:attrNameLst>
                                      </p:cBhvr>
                                      <p:tavLst>
                                        <p:tav tm="0">
                                          <p:val>
                                            <p:strVal val="0-#ppt_w/2"/>
                                          </p:val>
                                        </p:tav>
                                        <p:tav tm="100000">
                                          <p:val>
                                            <p:strVal val="#ppt_x"/>
                                          </p:val>
                                        </p:tav>
                                      </p:tavLst>
                                    </p:anim>
                                    <p:anim calcmode="lin" valueType="num">
                                      <p:cBhvr>
                                        <p:cTn id="32" dur="10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 grpId="5"/>
      <p:bldP build="whole" bldLvl="1" animBg="1" rev="0" advAuto="0" spid="85" grpId="4"/>
      <p:bldP build="whole" bldLvl="1" animBg="1" rev="0" advAuto="0" spid="79" grpId="2"/>
      <p:bldP build="whole" bldLvl="1" animBg="1" rev="0" advAuto="0" spid="82" grpId="3"/>
      <p:bldP build="whole" bldLvl="1" animBg="1" rev="0" advAuto="0" spid="75"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 name="tecP1w0m.jpg large.jpg" descr="tecP1w0m.jpg large.jpg"/>
          <p:cNvPicPr>
            <a:picLocks noChangeAspect="1"/>
          </p:cNvPicPr>
          <p:nvPr/>
        </p:nvPicPr>
        <p:blipFill>
          <a:blip r:embed="rId2">
            <a:extLst/>
          </a:blip>
          <a:stretch>
            <a:fillRect/>
          </a:stretch>
        </p:blipFill>
        <p:spPr>
          <a:xfrm>
            <a:off x="5322887" y="285750"/>
            <a:ext cx="3857626" cy="5143500"/>
          </a:xfrm>
          <a:prstGeom prst="rect">
            <a:avLst/>
          </a:prstGeom>
          <a:ln w="12700">
            <a:miter lim="400000"/>
          </a:ln>
        </p:spPr>
      </p:pic>
      <p:sp>
        <p:nvSpPr>
          <p:cNvPr id="91" name="Dear 21st Century …"/>
          <p:cNvSpPr txBox="1"/>
          <p:nvPr>
            <p:ph type="title" idx="4294967295"/>
          </p:nvPr>
        </p:nvSpPr>
        <p:spPr>
          <a:xfrm>
            <a:off x="-1588" y="290512"/>
            <a:ext cx="5915026" cy="487363"/>
          </a:xfrm>
          <a:prstGeom prst="rect">
            <a:avLst/>
          </a:prstGeom>
        </p:spPr>
        <p:txBody>
          <a:bodyPr>
            <a:normAutofit fontScale="100000" lnSpcReduction="0"/>
          </a:bodyPr>
          <a:lstStyle>
            <a:lvl1pPr algn="l" defTabSz="832104">
              <a:defRPr b="1" sz="2548">
                <a:solidFill>
                  <a:srgbClr val="C00000"/>
                </a:solidFill>
              </a:defRPr>
            </a:lvl1pPr>
          </a:lstStyle>
          <a:p>
            <a:pPr/>
            <a:r>
              <a:t>Dear 21st Century …</a:t>
            </a:r>
          </a:p>
        </p:txBody>
      </p:sp>
      <p:pic>
        <p:nvPicPr>
          <p:cNvPr id="92" name="image3.png" descr="image3.png"/>
          <p:cNvPicPr>
            <a:picLocks noChangeAspect="1"/>
          </p:cNvPicPr>
          <p:nvPr/>
        </p:nvPicPr>
        <p:blipFill>
          <a:blip r:embed="rId3">
            <a:extLst/>
          </a:blip>
          <a:stretch>
            <a:fillRect/>
          </a:stretch>
        </p:blipFill>
        <p:spPr>
          <a:xfrm>
            <a:off x="-44450" y="3771900"/>
            <a:ext cx="2165350" cy="1511300"/>
          </a:xfrm>
          <a:prstGeom prst="rect">
            <a:avLst/>
          </a:prstGeom>
          <a:ln w="12700">
            <a:miter lim="400000"/>
          </a:ln>
        </p:spPr>
      </p:pic>
      <p:grpSp>
        <p:nvGrpSpPr>
          <p:cNvPr id="95" name="Group"/>
          <p:cNvGrpSpPr/>
          <p:nvPr/>
        </p:nvGrpSpPr>
        <p:grpSpPr>
          <a:xfrm>
            <a:off x="530225" y="1139825"/>
            <a:ext cx="2374900" cy="1371600"/>
            <a:chOff x="0" y="0"/>
            <a:chExt cx="2374899" cy="1371600"/>
          </a:xfrm>
        </p:grpSpPr>
        <p:sp>
          <p:nvSpPr>
            <p:cNvPr id="93" name="Rectangle"/>
            <p:cNvSpPr/>
            <p:nvPr/>
          </p:nvSpPr>
          <p:spPr>
            <a:xfrm>
              <a:off x="0" y="0"/>
              <a:ext cx="2374900" cy="1371600"/>
            </a:xfrm>
            <a:prstGeom prst="rect">
              <a:avLst/>
            </a:prstGeom>
            <a:solidFill>
              <a:srgbClr val="000000"/>
            </a:solidFill>
            <a:ln w="12700" cap="flat">
              <a:noFill/>
              <a:miter lim="400000"/>
            </a:ln>
            <a:effectLst>
              <a:outerShdw sx="100000" sy="100000" kx="0" ky="0" algn="b" rotWithShape="0" blurRad="63500" dist="0" dir="0">
                <a:srgbClr val="000000">
                  <a:alpha val="39997"/>
                </a:srgbClr>
              </a:outerShdw>
            </a:effectLst>
          </p:spPr>
          <p:txBody>
            <a:bodyPr wrap="square" lIns="45719" tIns="45719" rIns="45719" bIns="45719" numCol="1" anchor="ctr">
              <a:noAutofit/>
            </a:bodyPr>
            <a:lstStyle/>
            <a:p>
              <a:pPr algn="ctr" defTabSz="190500">
                <a:lnSpc>
                  <a:spcPct val="120000"/>
                </a:lnSpc>
                <a:defRPr sz="1600">
                  <a:solidFill>
                    <a:srgbClr val="FFFFFF"/>
                  </a:solidFill>
                </a:defRPr>
              </a:pPr>
            </a:p>
          </p:txBody>
        </p:sp>
        <p:sp>
          <p:nvSpPr>
            <p:cNvPr id="94" name="What is the ownership of something?"/>
            <p:cNvSpPr txBox="1"/>
            <p:nvPr/>
          </p:nvSpPr>
          <p:spPr>
            <a:xfrm>
              <a:off x="0" y="400278"/>
              <a:ext cx="2374900" cy="571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lvl1pPr algn="ctr" defTabSz="190500">
                <a:lnSpc>
                  <a:spcPct val="120000"/>
                </a:lnSpc>
                <a:defRPr sz="1600">
                  <a:solidFill>
                    <a:srgbClr val="FFFFFF"/>
                  </a:solidFill>
                </a:defRPr>
              </a:lvl1pPr>
            </a:lstStyle>
            <a:p>
              <a:pPr/>
              <a:r>
                <a:t>What is the ownership of something?</a:t>
              </a:r>
            </a:p>
          </p:txBody>
        </p:sp>
      </p:grpSp>
      <p:grpSp>
        <p:nvGrpSpPr>
          <p:cNvPr id="98" name="Group"/>
          <p:cNvGrpSpPr/>
          <p:nvPr/>
        </p:nvGrpSpPr>
        <p:grpSpPr>
          <a:xfrm>
            <a:off x="4508500" y="509587"/>
            <a:ext cx="2374900" cy="1371601"/>
            <a:chOff x="0" y="0"/>
            <a:chExt cx="2374899" cy="1371600"/>
          </a:xfrm>
        </p:grpSpPr>
        <p:sp>
          <p:nvSpPr>
            <p:cNvPr id="96" name="Rectangle"/>
            <p:cNvSpPr/>
            <p:nvPr/>
          </p:nvSpPr>
          <p:spPr>
            <a:xfrm>
              <a:off x="0" y="0"/>
              <a:ext cx="2374900" cy="1371600"/>
            </a:xfrm>
            <a:prstGeom prst="rect">
              <a:avLst/>
            </a:prstGeom>
            <a:solidFill>
              <a:srgbClr val="000000"/>
            </a:solidFill>
            <a:ln w="12700" cap="flat">
              <a:noFill/>
              <a:miter lim="400000"/>
            </a:ln>
            <a:effectLst>
              <a:outerShdw sx="100000" sy="100000" kx="0" ky="0" algn="b" rotWithShape="0" blurRad="63500" dist="0" dir="0">
                <a:srgbClr val="000000">
                  <a:alpha val="39997"/>
                </a:srgbClr>
              </a:outerShdw>
            </a:effectLst>
          </p:spPr>
          <p:txBody>
            <a:bodyPr wrap="square" lIns="45719" tIns="45719" rIns="45719" bIns="45719" numCol="1" anchor="ctr">
              <a:noAutofit/>
            </a:bodyPr>
            <a:lstStyle/>
            <a:p>
              <a:pPr algn="ctr" defTabSz="190500">
                <a:lnSpc>
                  <a:spcPct val="120000"/>
                </a:lnSpc>
                <a:defRPr sz="1600">
                  <a:solidFill>
                    <a:srgbClr val="FFFFFF"/>
                  </a:solidFill>
                </a:defRPr>
              </a:pPr>
            </a:p>
          </p:txBody>
        </p:sp>
        <p:sp>
          <p:nvSpPr>
            <p:cNvPr id="97" name="What is consent?"/>
            <p:cNvSpPr txBox="1"/>
            <p:nvPr/>
          </p:nvSpPr>
          <p:spPr>
            <a:xfrm>
              <a:off x="0" y="545059"/>
              <a:ext cx="2374900" cy="281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lvl1pPr algn="ctr" defTabSz="190500">
                <a:lnSpc>
                  <a:spcPct val="120000"/>
                </a:lnSpc>
                <a:defRPr sz="1600">
                  <a:solidFill>
                    <a:srgbClr val="FFFFFF"/>
                  </a:solidFill>
                </a:defRPr>
              </a:lvl1pPr>
            </a:lstStyle>
            <a:p>
              <a:pPr/>
              <a:r>
                <a:t>What is consent?</a:t>
              </a:r>
            </a:p>
          </p:txBody>
        </p:sp>
      </p:grpSp>
      <p:grpSp>
        <p:nvGrpSpPr>
          <p:cNvPr id="101" name="Group"/>
          <p:cNvGrpSpPr/>
          <p:nvPr/>
        </p:nvGrpSpPr>
        <p:grpSpPr>
          <a:xfrm>
            <a:off x="908050" y="3478212"/>
            <a:ext cx="2373313" cy="1371601"/>
            <a:chOff x="0" y="0"/>
            <a:chExt cx="2373312" cy="1371600"/>
          </a:xfrm>
        </p:grpSpPr>
        <p:sp>
          <p:nvSpPr>
            <p:cNvPr id="99" name="Rectangle"/>
            <p:cNvSpPr/>
            <p:nvPr/>
          </p:nvSpPr>
          <p:spPr>
            <a:xfrm>
              <a:off x="0" y="0"/>
              <a:ext cx="2373313" cy="1371600"/>
            </a:xfrm>
            <a:prstGeom prst="rect">
              <a:avLst/>
            </a:prstGeom>
            <a:solidFill>
              <a:srgbClr val="000000"/>
            </a:solidFill>
            <a:ln w="12700" cap="flat">
              <a:noFill/>
              <a:miter lim="400000"/>
            </a:ln>
            <a:effectLst>
              <a:outerShdw sx="100000" sy="100000" kx="0" ky="0" algn="b" rotWithShape="0" blurRad="63500" dist="0" dir="0">
                <a:srgbClr val="000000">
                  <a:alpha val="39997"/>
                </a:srgbClr>
              </a:outerShdw>
            </a:effectLst>
          </p:spPr>
          <p:txBody>
            <a:bodyPr wrap="square" lIns="45719" tIns="45719" rIns="45719" bIns="45719" numCol="1" anchor="ctr">
              <a:noAutofit/>
            </a:bodyPr>
            <a:lstStyle/>
            <a:p>
              <a:pPr algn="ctr" defTabSz="190500">
                <a:lnSpc>
                  <a:spcPct val="120000"/>
                </a:lnSpc>
                <a:defRPr sz="1600">
                  <a:solidFill>
                    <a:srgbClr val="FFFFFF"/>
                  </a:solidFill>
                </a:defRPr>
              </a:pPr>
            </a:p>
          </p:txBody>
        </p:sp>
        <p:sp>
          <p:nvSpPr>
            <p:cNvPr id="100" name="What are physical borders?"/>
            <p:cNvSpPr txBox="1"/>
            <p:nvPr/>
          </p:nvSpPr>
          <p:spPr>
            <a:xfrm>
              <a:off x="0" y="545059"/>
              <a:ext cx="2373313" cy="2814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lvl1pPr algn="ctr" defTabSz="190500">
                <a:lnSpc>
                  <a:spcPct val="120000"/>
                </a:lnSpc>
                <a:defRPr sz="1600">
                  <a:solidFill>
                    <a:srgbClr val="FFFFFF"/>
                  </a:solidFill>
                </a:defRPr>
              </a:lvl1pPr>
            </a:lstStyle>
            <a:p>
              <a:pPr/>
              <a:r>
                <a:t>What are physical borders?</a:t>
              </a:r>
            </a:p>
          </p:txBody>
        </p:sp>
      </p:grpSp>
      <p:grpSp>
        <p:nvGrpSpPr>
          <p:cNvPr id="104" name="Group"/>
          <p:cNvGrpSpPr/>
          <p:nvPr/>
        </p:nvGrpSpPr>
        <p:grpSpPr>
          <a:xfrm>
            <a:off x="5918200" y="2051050"/>
            <a:ext cx="2373313" cy="1371600"/>
            <a:chOff x="0" y="0"/>
            <a:chExt cx="2373312" cy="1371600"/>
          </a:xfrm>
        </p:grpSpPr>
        <p:sp>
          <p:nvSpPr>
            <p:cNvPr id="102" name="Rectangle"/>
            <p:cNvSpPr/>
            <p:nvPr/>
          </p:nvSpPr>
          <p:spPr>
            <a:xfrm>
              <a:off x="0" y="0"/>
              <a:ext cx="2373313" cy="1371600"/>
            </a:xfrm>
            <a:prstGeom prst="rect">
              <a:avLst/>
            </a:prstGeom>
            <a:solidFill>
              <a:srgbClr val="000000"/>
            </a:solidFill>
            <a:ln w="12700" cap="flat">
              <a:noFill/>
              <a:miter lim="400000"/>
            </a:ln>
            <a:effectLst>
              <a:outerShdw sx="100000" sy="100000" kx="0" ky="0" algn="b" rotWithShape="0" blurRad="63500" dist="0" dir="0">
                <a:srgbClr val="000000">
                  <a:alpha val="39997"/>
                </a:srgbClr>
              </a:outerShdw>
            </a:effectLst>
          </p:spPr>
          <p:txBody>
            <a:bodyPr wrap="square" lIns="45719" tIns="45719" rIns="45719" bIns="45719" numCol="1" anchor="ctr">
              <a:noAutofit/>
            </a:bodyPr>
            <a:lstStyle/>
            <a:p>
              <a:pPr algn="ctr" defTabSz="190500">
                <a:lnSpc>
                  <a:spcPct val="120000"/>
                </a:lnSpc>
                <a:defRPr sz="1600">
                  <a:solidFill>
                    <a:srgbClr val="FFFFFF"/>
                  </a:solidFill>
                </a:defRPr>
              </a:pPr>
            </a:p>
          </p:txBody>
        </p:sp>
        <p:sp>
          <p:nvSpPr>
            <p:cNvPr id="103" name="Who’s laws do I comply with?"/>
            <p:cNvSpPr txBox="1"/>
            <p:nvPr/>
          </p:nvSpPr>
          <p:spPr>
            <a:xfrm>
              <a:off x="0" y="400278"/>
              <a:ext cx="2373313" cy="571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lvl1pPr algn="ctr" defTabSz="190500">
                <a:lnSpc>
                  <a:spcPct val="120000"/>
                </a:lnSpc>
                <a:defRPr sz="1600">
                  <a:solidFill>
                    <a:srgbClr val="FFFFFF"/>
                  </a:solidFill>
                </a:defRPr>
              </a:lvl1pPr>
            </a:lstStyle>
            <a:p>
              <a:pPr/>
              <a:r>
                <a:t>Who’s laws do I comply with?</a:t>
              </a:r>
            </a:p>
          </p:txBody>
        </p:sp>
      </p:grpSp>
      <p:grpSp>
        <p:nvGrpSpPr>
          <p:cNvPr id="107" name="Group"/>
          <p:cNvGrpSpPr/>
          <p:nvPr/>
        </p:nvGrpSpPr>
        <p:grpSpPr>
          <a:xfrm>
            <a:off x="3870325" y="3686175"/>
            <a:ext cx="2373313" cy="1371600"/>
            <a:chOff x="0" y="0"/>
            <a:chExt cx="2373312" cy="1371600"/>
          </a:xfrm>
        </p:grpSpPr>
        <p:sp>
          <p:nvSpPr>
            <p:cNvPr id="105" name="Rectangle"/>
            <p:cNvSpPr/>
            <p:nvPr/>
          </p:nvSpPr>
          <p:spPr>
            <a:xfrm>
              <a:off x="0" y="0"/>
              <a:ext cx="2373313" cy="1371600"/>
            </a:xfrm>
            <a:prstGeom prst="rect">
              <a:avLst/>
            </a:prstGeom>
            <a:solidFill>
              <a:srgbClr val="000000"/>
            </a:solidFill>
            <a:ln w="12700" cap="flat">
              <a:noFill/>
              <a:miter lim="400000"/>
            </a:ln>
            <a:effectLst>
              <a:outerShdw sx="100000" sy="100000" kx="0" ky="0" algn="b" rotWithShape="0" blurRad="63500" dist="0" dir="0">
                <a:srgbClr val="000000">
                  <a:alpha val="39997"/>
                </a:srgbClr>
              </a:outerShdw>
            </a:effectLst>
          </p:spPr>
          <p:txBody>
            <a:bodyPr wrap="square" lIns="45719" tIns="45719" rIns="45719" bIns="45719" numCol="1" anchor="ctr">
              <a:noAutofit/>
            </a:bodyPr>
            <a:lstStyle/>
            <a:p>
              <a:pPr algn="ctr" defTabSz="190500">
                <a:lnSpc>
                  <a:spcPct val="120000"/>
                </a:lnSpc>
                <a:defRPr sz="1600">
                  <a:solidFill>
                    <a:srgbClr val="FFFFFF"/>
                  </a:solidFill>
                </a:defRPr>
              </a:pPr>
            </a:p>
          </p:txBody>
        </p:sp>
        <p:sp>
          <p:nvSpPr>
            <p:cNvPr id="106" name="Why does fiat currency exist?"/>
            <p:cNvSpPr txBox="1"/>
            <p:nvPr/>
          </p:nvSpPr>
          <p:spPr>
            <a:xfrm>
              <a:off x="0" y="400278"/>
              <a:ext cx="2373313" cy="571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lvl1pPr algn="ctr" defTabSz="190500">
                <a:lnSpc>
                  <a:spcPct val="120000"/>
                </a:lnSpc>
                <a:defRPr sz="1600">
                  <a:solidFill>
                    <a:srgbClr val="FFFFFF"/>
                  </a:solidFill>
                </a:defRPr>
              </a:lvl1pPr>
            </a:lstStyle>
            <a:p>
              <a:pPr/>
              <a:r>
                <a:t>Why does fiat currency exist?</a:t>
              </a:r>
            </a:p>
          </p:txBody>
        </p:sp>
      </p:grpSp>
      <p:grpSp>
        <p:nvGrpSpPr>
          <p:cNvPr id="110" name="Group"/>
          <p:cNvGrpSpPr/>
          <p:nvPr/>
        </p:nvGrpSpPr>
        <p:grpSpPr>
          <a:xfrm>
            <a:off x="3171825" y="2051050"/>
            <a:ext cx="2374900" cy="1371600"/>
            <a:chOff x="0" y="0"/>
            <a:chExt cx="2374899" cy="1371600"/>
          </a:xfrm>
        </p:grpSpPr>
        <p:sp>
          <p:nvSpPr>
            <p:cNvPr id="108" name="Rectangle"/>
            <p:cNvSpPr/>
            <p:nvPr/>
          </p:nvSpPr>
          <p:spPr>
            <a:xfrm>
              <a:off x="0" y="0"/>
              <a:ext cx="2374900" cy="1371600"/>
            </a:xfrm>
            <a:prstGeom prst="rect">
              <a:avLst/>
            </a:prstGeom>
            <a:solidFill>
              <a:srgbClr val="000000"/>
            </a:solidFill>
            <a:ln w="12700" cap="flat">
              <a:noFill/>
              <a:miter lim="400000"/>
            </a:ln>
            <a:effectLst>
              <a:outerShdw sx="100000" sy="100000" kx="0" ky="0" algn="b" rotWithShape="0" blurRad="63500" dist="0" dir="0">
                <a:srgbClr val="000000">
                  <a:alpha val="39997"/>
                </a:srgbClr>
              </a:outerShdw>
            </a:effectLst>
          </p:spPr>
          <p:txBody>
            <a:bodyPr wrap="square" lIns="45719" tIns="45719" rIns="45719" bIns="45719" numCol="1" anchor="ctr">
              <a:noAutofit/>
            </a:bodyPr>
            <a:lstStyle/>
            <a:p>
              <a:pPr algn="ctr" defTabSz="190500">
                <a:lnSpc>
                  <a:spcPct val="120000"/>
                </a:lnSpc>
                <a:defRPr sz="1600">
                  <a:solidFill>
                    <a:srgbClr val="FFFFFF"/>
                  </a:solidFill>
                </a:defRPr>
              </a:pPr>
            </a:p>
          </p:txBody>
        </p:sp>
        <p:sp>
          <p:nvSpPr>
            <p:cNvPr id="109" name="What are my rights to privacy?"/>
            <p:cNvSpPr txBox="1"/>
            <p:nvPr/>
          </p:nvSpPr>
          <p:spPr>
            <a:xfrm>
              <a:off x="0" y="400278"/>
              <a:ext cx="2374900" cy="571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lvl1pPr algn="ctr" defTabSz="190500">
                <a:lnSpc>
                  <a:spcPct val="120000"/>
                </a:lnSpc>
                <a:defRPr sz="1600">
                  <a:solidFill>
                    <a:srgbClr val="FFFFFF"/>
                  </a:solidFill>
                </a:defRPr>
              </a:lvl1pPr>
            </a:lstStyle>
            <a:p>
              <a:pPr/>
              <a:r>
                <a:t>What are my rights to privacy?</a:t>
              </a:r>
            </a:p>
          </p:txBody>
        </p:sp>
      </p:grpSp>
      <p:grpSp>
        <p:nvGrpSpPr>
          <p:cNvPr id="113" name="Group"/>
          <p:cNvGrpSpPr/>
          <p:nvPr/>
        </p:nvGrpSpPr>
        <p:grpSpPr>
          <a:xfrm>
            <a:off x="587375" y="184150"/>
            <a:ext cx="8128000" cy="4968875"/>
            <a:chOff x="0" y="0"/>
            <a:chExt cx="8128000" cy="4968874"/>
          </a:xfrm>
        </p:grpSpPr>
        <p:sp>
          <p:nvSpPr>
            <p:cNvPr id="111" name="Rectangle"/>
            <p:cNvSpPr/>
            <p:nvPr/>
          </p:nvSpPr>
          <p:spPr>
            <a:xfrm>
              <a:off x="0" y="0"/>
              <a:ext cx="8128000" cy="4968875"/>
            </a:xfrm>
            <a:prstGeom prst="rect">
              <a:avLst/>
            </a:prstGeom>
            <a:solidFill>
              <a:srgbClr val="424D56"/>
            </a:solidFill>
            <a:ln w="12700" cap="flat">
              <a:noFill/>
              <a:miter lim="400000"/>
            </a:ln>
            <a:effectLst/>
          </p:spPr>
          <p:txBody>
            <a:bodyPr wrap="square" lIns="45719" tIns="45719" rIns="45719" bIns="45719" numCol="1" anchor="ctr">
              <a:noAutofit/>
            </a:bodyPr>
            <a:lstStyle/>
            <a:p>
              <a:pPr defTabSz="341312">
                <a:defRPr sz="2000">
                  <a:solidFill>
                    <a:srgbClr val="FFFFFF"/>
                  </a:solidFill>
                  <a:latin typeface="Arial"/>
                  <a:ea typeface="Arial"/>
                  <a:cs typeface="Arial"/>
                  <a:sym typeface="Arial"/>
                </a:defRPr>
              </a:pPr>
            </a:p>
          </p:txBody>
        </p:sp>
        <p:sp>
          <p:nvSpPr>
            <p:cNvPr id="112" name="1st Generation. These cryptocurrencies, such as Bitcoin, Litecoin, Monero and Bitcoin Cash, basically just store and transfer value, but have suffered from poor scaling and a weak architecture. The overheads involve relatively high transaction fees and t"/>
            <p:cNvSpPr txBox="1"/>
            <p:nvPr/>
          </p:nvSpPr>
          <p:spPr>
            <a:xfrm>
              <a:off x="0" y="131701"/>
              <a:ext cx="8128000" cy="4705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p>
              <a:pPr defTabSz="341312">
                <a:defRPr b="1" sz="2000">
                  <a:solidFill>
                    <a:srgbClr val="FFFFFF"/>
                  </a:solidFill>
                  <a:latin typeface="Arial"/>
                  <a:ea typeface="Arial"/>
                  <a:cs typeface="Arial"/>
                  <a:sym typeface="Arial"/>
                </a:defRPr>
              </a:pPr>
              <a:r>
                <a:t>1st Generation. </a:t>
              </a:r>
              <a:r>
                <a:rPr b="0"/>
                <a:t>These cryptocurrencies, such as Bitcoin, Litecoin, Monero and Bitcoin Cash, basically just store and transfer value, but have suffered from poor scaling and a weak architecture. The overheads involve relatively </a:t>
              </a:r>
              <a:r>
                <a:t>high transaction fees and transaction times</a:t>
              </a:r>
              <a:r>
                <a:rPr b="0"/>
                <a:t>.</a:t>
              </a:r>
            </a:p>
            <a:p>
              <a:pPr defTabSz="341312">
                <a:defRPr b="1" sz="2000">
                  <a:solidFill>
                    <a:srgbClr val="FFFFFF"/>
                  </a:solidFill>
                  <a:latin typeface="Arial"/>
                  <a:ea typeface="Arial"/>
                  <a:cs typeface="Arial"/>
                  <a:sym typeface="Arial"/>
                </a:defRPr>
              </a:pPr>
              <a:r>
                <a:t>2nd Generation. </a:t>
              </a:r>
              <a:r>
                <a:rPr b="0"/>
                <a:t>These cryptocurrencies, such as Ether, Neo, and Lisk, have platforms that support decentralised applications (dApps). This generation adds </a:t>
              </a:r>
              <a:r>
                <a:t>coding and smart contracts</a:t>
              </a:r>
              <a:r>
                <a:rPr b="0"/>
                <a:t>, and supports logical operations. A high-level code is then translated into byte code for the Blockchain.</a:t>
              </a:r>
            </a:p>
            <a:p>
              <a:pPr defTabSz="341312">
                <a:defRPr b="1" sz="2000">
                  <a:solidFill>
                    <a:srgbClr val="FFFFFF"/>
                  </a:solidFill>
                  <a:latin typeface="Arial"/>
                  <a:ea typeface="Arial"/>
                  <a:cs typeface="Arial"/>
                  <a:sym typeface="Arial"/>
                </a:defRPr>
              </a:pPr>
              <a:r>
                <a:t>3rd Generation. </a:t>
              </a:r>
              <a:r>
                <a:rPr b="0"/>
                <a:t>These cryptocurrencies aim to create properly distributed systems, and many use DAG (</a:t>
              </a:r>
              <a:r>
                <a:t>Direct Acyclic Graph</a:t>
              </a:r>
              <a:r>
                <a:rPr b="0"/>
                <a:t>). A traditional Blockchain just sequentially stores transactions and which can take some time to create a consensus through the building of blocks. With DAG, each of the transactions becomes a block, and it thus speeds up the consensus mechanisms.</a:t>
              </a:r>
            </a:p>
          </p:txBody>
        </p:sp>
      </p:grpSp>
      <p:grpSp>
        <p:nvGrpSpPr>
          <p:cNvPr id="116" name="Group"/>
          <p:cNvGrpSpPr/>
          <p:nvPr/>
        </p:nvGrpSpPr>
        <p:grpSpPr>
          <a:xfrm>
            <a:off x="2638425" y="1771649"/>
            <a:ext cx="6665914" cy="4405315"/>
            <a:chOff x="0" y="0"/>
            <a:chExt cx="6665913" cy="4405313"/>
          </a:xfrm>
        </p:grpSpPr>
        <p:pic>
          <p:nvPicPr>
            <p:cNvPr id="114" name="image12.jpeg" descr="image12.jpeg"/>
            <p:cNvPicPr>
              <a:picLocks noChangeAspect="1"/>
            </p:cNvPicPr>
            <p:nvPr/>
          </p:nvPicPr>
          <p:blipFill>
            <a:blip r:embed="rId4">
              <a:extLst/>
            </a:blip>
            <a:stretch>
              <a:fillRect/>
            </a:stretch>
          </p:blipFill>
          <p:spPr>
            <a:xfrm>
              <a:off x="50799" y="25395"/>
              <a:ext cx="6564316" cy="4278339"/>
            </a:xfrm>
            <a:prstGeom prst="rect">
              <a:avLst/>
            </a:prstGeom>
            <a:ln w="12700" cap="flat">
              <a:noFill/>
              <a:miter lim="400000"/>
            </a:ln>
            <a:effectLst/>
          </p:spPr>
        </p:pic>
        <p:pic>
          <p:nvPicPr>
            <p:cNvPr id="115" name="image12.jpeg" descr="image12.jpeg"/>
            <p:cNvPicPr>
              <a:picLocks noChangeAspect="1"/>
            </p:cNvPicPr>
            <p:nvPr/>
          </p:nvPicPr>
          <p:blipFill>
            <a:blip r:embed="rId5">
              <a:extLst/>
            </a:blip>
            <a:stretch>
              <a:fillRect/>
            </a:stretch>
          </p:blipFill>
          <p:spPr>
            <a:xfrm>
              <a:off x="0" y="-1"/>
              <a:ext cx="6665914" cy="4405315"/>
            </a:xfrm>
            <a:prstGeom prst="rect">
              <a:avLst/>
            </a:prstGeom>
            <a:ln w="12700" cap="flat">
              <a:noFill/>
              <a:miter lim="400000"/>
            </a:ln>
            <a:effectLst/>
          </p:spPr>
        </p:pic>
      </p:grpSp>
      <p:pic>
        <p:nvPicPr>
          <p:cNvPr id="117" name="BRWJ2XuBRXUfxVdPwZA2mUkSqQaqQrm8Gevf4NLJQZ7p1U7G.png" descr="BRWJ2XuBRXUfxVdPwZA2mUkSqQaqQrm8Gevf4NLJQZ7p1U7G.png"/>
          <p:cNvPicPr>
            <a:picLocks noChangeAspect="1"/>
          </p:cNvPicPr>
          <p:nvPr/>
        </p:nvPicPr>
        <p:blipFill>
          <a:blip r:embed="rId6">
            <a:extLst/>
          </a:blip>
          <a:stretch>
            <a:fillRect/>
          </a:stretch>
        </p:blipFill>
        <p:spPr>
          <a:xfrm>
            <a:off x="193675" y="927100"/>
            <a:ext cx="9144000" cy="36576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95"/>
                                        </p:tgtEl>
                                        <p:attrNameLst>
                                          <p:attrName>style.visibility</p:attrName>
                                        </p:attrNameLst>
                                      </p:cBhvr>
                                      <p:to>
                                        <p:strVal val="visible"/>
                                      </p:to>
                                    </p:set>
                                    <p:anim calcmode="lin" valueType="num">
                                      <p:cBhvr>
                                        <p:cTn id="7" dur="1000" fill="hold"/>
                                        <p:tgtEl>
                                          <p:spTgt spid="95"/>
                                        </p:tgtEl>
                                        <p:attrNameLst>
                                          <p:attrName>ppt_x</p:attrName>
                                        </p:attrNameLst>
                                      </p:cBhvr>
                                      <p:tavLst>
                                        <p:tav tm="0">
                                          <p:val>
                                            <p:strVal val="0-#ppt_w/2"/>
                                          </p:val>
                                        </p:tav>
                                        <p:tav tm="100000">
                                          <p:val>
                                            <p:strVal val="#ppt_x"/>
                                          </p:val>
                                        </p:tav>
                                      </p:tavLst>
                                    </p:anim>
                                    <p:anim calcmode="lin" valueType="num">
                                      <p:cBhvr>
                                        <p:cTn id="8" dur="10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90"/>
                                        </p:tgtEl>
                                        <p:attrNameLst>
                                          <p:attrName>style.visibility</p:attrName>
                                        </p:attrNameLst>
                                      </p:cBhvr>
                                      <p:to>
                                        <p:strVal val="visible"/>
                                      </p:to>
                                    </p:set>
                                    <p:anim calcmode="lin" valueType="num">
                                      <p:cBhvr>
                                        <p:cTn id="13" dur="1000" fill="hold"/>
                                        <p:tgtEl>
                                          <p:spTgt spid="90"/>
                                        </p:tgtEl>
                                        <p:attrNameLst>
                                          <p:attrName>ppt_x</p:attrName>
                                        </p:attrNameLst>
                                      </p:cBhvr>
                                      <p:tavLst>
                                        <p:tav tm="0">
                                          <p:val>
                                            <p:strVal val="0-#ppt_w/2"/>
                                          </p:val>
                                        </p:tav>
                                        <p:tav tm="100000">
                                          <p:val>
                                            <p:strVal val="#ppt_x"/>
                                          </p:val>
                                        </p:tav>
                                      </p:tavLst>
                                    </p:anim>
                                    <p:anim calcmode="lin" valueType="num">
                                      <p:cBhvr>
                                        <p:cTn id="14" dur="10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98"/>
                                        </p:tgtEl>
                                        <p:attrNameLst>
                                          <p:attrName>style.visibility</p:attrName>
                                        </p:attrNameLst>
                                      </p:cBhvr>
                                      <p:to>
                                        <p:strVal val="visible"/>
                                      </p:to>
                                    </p:set>
                                    <p:anim calcmode="lin" valueType="num">
                                      <p:cBhvr>
                                        <p:cTn id="19" dur="1000" fill="hold"/>
                                        <p:tgtEl>
                                          <p:spTgt spid="98"/>
                                        </p:tgtEl>
                                        <p:attrNameLst>
                                          <p:attrName>ppt_x</p:attrName>
                                        </p:attrNameLst>
                                      </p:cBhvr>
                                      <p:tavLst>
                                        <p:tav tm="0">
                                          <p:val>
                                            <p:strVal val="0-#ppt_w/2"/>
                                          </p:val>
                                        </p:tav>
                                        <p:tav tm="100000">
                                          <p:val>
                                            <p:strVal val="#ppt_x"/>
                                          </p:val>
                                        </p:tav>
                                      </p:tavLst>
                                    </p:anim>
                                    <p:anim calcmode="lin" valueType="num">
                                      <p:cBhvr>
                                        <p:cTn id="20"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101"/>
                                        </p:tgtEl>
                                        <p:attrNameLst>
                                          <p:attrName>style.visibility</p:attrName>
                                        </p:attrNameLst>
                                      </p:cBhvr>
                                      <p:to>
                                        <p:strVal val="visible"/>
                                      </p:to>
                                    </p:set>
                                    <p:anim calcmode="lin" valueType="num">
                                      <p:cBhvr>
                                        <p:cTn id="25" dur="1000" fill="hold"/>
                                        <p:tgtEl>
                                          <p:spTgt spid="101"/>
                                        </p:tgtEl>
                                        <p:attrNameLst>
                                          <p:attrName>ppt_x</p:attrName>
                                        </p:attrNameLst>
                                      </p:cBhvr>
                                      <p:tavLst>
                                        <p:tav tm="0">
                                          <p:val>
                                            <p:strVal val="0-#ppt_w/2"/>
                                          </p:val>
                                        </p:tav>
                                        <p:tav tm="100000">
                                          <p:val>
                                            <p:strVal val="#ppt_x"/>
                                          </p:val>
                                        </p:tav>
                                      </p:tavLst>
                                    </p:anim>
                                    <p:anim calcmode="lin" valueType="num">
                                      <p:cBhvr>
                                        <p:cTn id="26" dur="10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104"/>
                                        </p:tgtEl>
                                        <p:attrNameLst>
                                          <p:attrName>style.visibility</p:attrName>
                                        </p:attrNameLst>
                                      </p:cBhvr>
                                      <p:to>
                                        <p:strVal val="visible"/>
                                      </p:to>
                                    </p:set>
                                    <p:anim calcmode="lin" valueType="num">
                                      <p:cBhvr>
                                        <p:cTn id="31" dur="1000" fill="hold"/>
                                        <p:tgtEl>
                                          <p:spTgt spid="104"/>
                                        </p:tgtEl>
                                        <p:attrNameLst>
                                          <p:attrName>ppt_x</p:attrName>
                                        </p:attrNameLst>
                                      </p:cBhvr>
                                      <p:tavLst>
                                        <p:tav tm="0">
                                          <p:val>
                                            <p:strVal val="0-#ppt_w/2"/>
                                          </p:val>
                                        </p:tav>
                                        <p:tav tm="100000">
                                          <p:val>
                                            <p:strVal val="#ppt_x"/>
                                          </p:val>
                                        </p:tav>
                                      </p:tavLst>
                                    </p:anim>
                                    <p:anim calcmode="lin" valueType="num">
                                      <p:cBhvr>
                                        <p:cTn id="32" dur="1000" fill="hold"/>
                                        <p:tgtEl>
                                          <p:spTgt spid="10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107"/>
                                        </p:tgtEl>
                                        <p:attrNameLst>
                                          <p:attrName>style.visibility</p:attrName>
                                        </p:attrNameLst>
                                      </p:cBhvr>
                                      <p:to>
                                        <p:strVal val="visible"/>
                                      </p:to>
                                    </p:set>
                                    <p:anim calcmode="lin" valueType="num">
                                      <p:cBhvr>
                                        <p:cTn id="37" dur="1000" fill="hold"/>
                                        <p:tgtEl>
                                          <p:spTgt spid="107"/>
                                        </p:tgtEl>
                                        <p:attrNameLst>
                                          <p:attrName>ppt_x</p:attrName>
                                        </p:attrNameLst>
                                      </p:cBhvr>
                                      <p:tavLst>
                                        <p:tav tm="0">
                                          <p:val>
                                            <p:strVal val="0-#ppt_w/2"/>
                                          </p:val>
                                        </p:tav>
                                        <p:tav tm="100000">
                                          <p:val>
                                            <p:strVal val="#ppt_x"/>
                                          </p:val>
                                        </p:tav>
                                      </p:tavLst>
                                    </p:anim>
                                    <p:anim calcmode="lin" valueType="num">
                                      <p:cBhvr>
                                        <p:cTn id="38" dur="10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110"/>
                                        </p:tgtEl>
                                        <p:attrNameLst>
                                          <p:attrName>style.visibility</p:attrName>
                                        </p:attrNameLst>
                                      </p:cBhvr>
                                      <p:to>
                                        <p:strVal val="visible"/>
                                      </p:to>
                                    </p:set>
                                    <p:anim calcmode="lin" valueType="num">
                                      <p:cBhvr>
                                        <p:cTn id="43" dur="1000" fill="hold"/>
                                        <p:tgtEl>
                                          <p:spTgt spid="110"/>
                                        </p:tgtEl>
                                        <p:attrNameLst>
                                          <p:attrName>ppt_x</p:attrName>
                                        </p:attrNameLst>
                                      </p:cBhvr>
                                      <p:tavLst>
                                        <p:tav tm="0">
                                          <p:val>
                                            <p:strVal val="0-#ppt_w/2"/>
                                          </p:val>
                                        </p:tav>
                                        <p:tav tm="100000">
                                          <p:val>
                                            <p:strVal val="#ppt_x"/>
                                          </p:val>
                                        </p:tav>
                                      </p:tavLst>
                                    </p:anim>
                                    <p:anim calcmode="lin" valueType="num">
                                      <p:cBhvr>
                                        <p:cTn id="44" dur="10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113"/>
                                        </p:tgtEl>
                                        <p:attrNameLst>
                                          <p:attrName>style.visibility</p:attrName>
                                        </p:attrNameLst>
                                      </p:cBhvr>
                                      <p:to>
                                        <p:strVal val="visible"/>
                                      </p:to>
                                    </p:set>
                                    <p:anim calcmode="lin" valueType="num">
                                      <p:cBhvr>
                                        <p:cTn id="49" dur="1000" fill="hold"/>
                                        <p:tgtEl>
                                          <p:spTgt spid="113"/>
                                        </p:tgtEl>
                                        <p:attrNameLst>
                                          <p:attrName>ppt_x</p:attrName>
                                        </p:attrNameLst>
                                      </p:cBhvr>
                                      <p:tavLst>
                                        <p:tav tm="0">
                                          <p:val>
                                            <p:strVal val="0-#ppt_w/2"/>
                                          </p:val>
                                        </p:tav>
                                        <p:tav tm="100000">
                                          <p:val>
                                            <p:strVal val="#ppt_x"/>
                                          </p:val>
                                        </p:tav>
                                      </p:tavLst>
                                    </p:anim>
                                    <p:anim calcmode="lin" valueType="num">
                                      <p:cBhvr>
                                        <p:cTn id="50" dur="10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 grpId="9" fill="hold">
                                  <p:stCondLst>
                                    <p:cond delay="0"/>
                                  </p:stCondLst>
                                  <p:iterate type="el" backwards="0">
                                    <p:tmAbs val="0"/>
                                  </p:iterate>
                                  <p:childTnLst>
                                    <p:set>
                                      <p:cBhvr>
                                        <p:cTn id="54" fill="hold"/>
                                        <p:tgtEl>
                                          <p:spTgt spid="116"/>
                                        </p:tgtEl>
                                        <p:attrNameLst>
                                          <p:attrName>style.visibility</p:attrName>
                                        </p:attrNameLst>
                                      </p:cBhvr>
                                      <p:to>
                                        <p:strVal val="visible"/>
                                      </p:to>
                                    </p:set>
                                    <p:anim calcmode="lin" valueType="num">
                                      <p:cBhvr>
                                        <p:cTn id="55" dur="1000" fill="hold"/>
                                        <p:tgtEl>
                                          <p:spTgt spid="116"/>
                                        </p:tgtEl>
                                        <p:attrNameLst>
                                          <p:attrName>ppt_x</p:attrName>
                                        </p:attrNameLst>
                                      </p:cBhvr>
                                      <p:tavLst>
                                        <p:tav tm="0">
                                          <p:val>
                                            <p:strVal val="0-#ppt_w/2"/>
                                          </p:val>
                                        </p:tav>
                                        <p:tav tm="100000">
                                          <p:val>
                                            <p:strVal val="#ppt_x"/>
                                          </p:val>
                                        </p:tav>
                                      </p:tavLst>
                                    </p:anim>
                                    <p:anim calcmode="lin" valueType="num">
                                      <p:cBhvr>
                                        <p:cTn id="56"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 grpId="10" fill="hold">
                                  <p:stCondLst>
                                    <p:cond delay="0"/>
                                  </p:stCondLst>
                                  <p:iterate type="el" backwards="0">
                                    <p:tmAbs val="0"/>
                                  </p:iterate>
                                  <p:childTnLst>
                                    <p:set>
                                      <p:cBhvr>
                                        <p:cTn id="60" fill="hold"/>
                                        <p:tgtEl>
                                          <p:spTgt spid="117"/>
                                        </p:tgtEl>
                                        <p:attrNameLst>
                                          <p:attrName>style.visibility</p:attrName>
                                        </p:attrNameLst>
                                      </p:cBhvr>
                                      <p:to>
                                        <p:strVal val="visible"/>
                                      </p:to>
                                    </p:set>
                                    <p:anim calcmode="lin" valueType="num">
                                      <p:cBhvr>
                                        <p:cTn id="61" dur="1000" fill="hold"/>
                                        <p:tgtEl>
                                          <p:spTgt spid="117"/>
                                        </p:tgtEl>
                                        <p:attrNameLst>
                                          <p:attrName>ppt_x</p:attrName>
                                        </p:attrNameLst>
                                      </p:cBhvr>
                                      <p:tavLst>
                                        <p:tav tm="0">
                                          <p:val>
                                            <p:strVal val="0-#ppt_w/2"/>
                                          </p:val>
                                        </p:tav>
                                        <p:tav tm="100000">
                                          <p:val>
                                            <p:strVal val="#ppt_x"/>
                                          </p:val>
                                        </p:tav>
                                      </p:tavLst>
                                    </p:anim>
                                    <p:anim calcmode="lin" valueType="num">
                                      <p:cBhvr>
                                        <p:cTn id="62" dur="1000" fill="hold"/>
                                        <p:tgtEl>
                                          <p:spTgt spid="1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 grpId="4"/>
      <p:bldP build="whole" bldLvl="1" animBg="1" rev="0" advAuto="0" spid="117" grpId="10"/>
      <p:bldP build="whole" bldLvl="1" animBg="1" rev="0" advAuto="0" spid="104" grpId="5"/>
      <p:bldP build="whole" bldLvl="1" animBg="1" rev="0" advAuto="0" spid="113" grpId="8"/>
      <p:bldP build="whole" bldLvl="1" animBg="1" rev="0" advAuto="0" spid="95" grpId="1"/>
      <p:bldP build="whole" bldLvl="1" animBg="1" rev="0" advAuto="0" spid="98" grpId="3"/>
      <p:bldP build="whole" bldLvl="1" animBg="1" rev="0" advAuto="0" spid="90" grpId="2"/>
      <p:bldP build="whole" bldLvl="1" animBg="1" rev="0" advAuto="0" spid="107" grpId="6"/>
      <p:bldP build="whole" bldLvl="1" animBg="1" rev="0" advAuto="0" spid="110" grpId="7"/>
      <p:bldP build="whole" bldLvl="1" animBg="1" rev="0" advAuto="0" spid="116" grpId="9"/>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History"/>
          <p:cNvSpPr txBox="1"/>
          <p:nvPr>
            <p:ph type="title" idx="4294967295"/>
          </p:nvPr>
        </p:nvSpPr>
        <p:spPr>
          <a:xfrm>
            <a:off x="627062" y="603250"/>
            <a:ext cx="4502151" cy="1246188"/>
          </a:xfrm>
          <a:prstGeom prst="rect">
            <a:avLst/>
          </a:prstGeom>
        </p:spPr>
        <p:txBody>
          <a:bodyPr>
            <a:normAutofit fontScale="100000" lnSpcReduction="0"/>
          </a:bodyPr>
          <a:lstStyle>
            <a:lvl1pPr>
              <a:lnSpc>
                <a:spcPct val="90000"/>
              </a:lnSpc>
              <a:defRPr b="1" sz="3200"/>
            </a:lvl1pPr>
          </a:lstStyle>
          <a:p>
            <a:pPr/>
            <a:r>
              <a:t>History</a:t>
            </a:r>
          </a:p>
        </p:txBody>
      </p:sp>
      <p:sp>
        <p:nvSpPr>
          <p:cNvPr id="120" name="Bitcoin was created in 2009 by someone  known as Satoshi Nakamoto.…"/>
          <p:cNvSpPr txBox="1"/>
          <p:nvPr>
            <p:ph type="body" sz="half" idx="4294967295"/>
          </p:nvPr>
        </p:nvSpPr>
        <p:spPr>
          <a:xfrm>
            <a:off x="627062" y="2005012"/>
            <a:ext cx="4502151" cy="3106738"/>
          </a:xfrm>
          <a:prstGeom prst="rect">
            <a:avLst/>
          </a:prstGeom>
        </p:spPr>
        <p:txBody>
          <a:bodyPr>
            <a:normAutofit fontScale="100000" lnSpcReduction="0"/>
          </a:bodyPr>
          <a:lstStyle/>
          <a:p>
            <a:pPr marL="273050" indent="-228600">
              <a:lnSpc>
                <a:spcPct val="90000"/>
              </a:lnSpc>
              <a:spcBef>
                <a:spcPts val="400"/>
              </a:spcBef>
              <a:buChar char="•"/>
              <a:defRPr sz="1500"/>
            </a:pPr>
            <a:r>
              <a:t>Bitcoin was created in 2009 by someone </a:t>
            </a:r>
            <a:br/>
            <a:r>
              <a:t>known as Satoshi Nakamoto.</a:t>
            </a:r>
          </a:p>
          <a:p>
            <a:pPr marL="273050" indent="-228600">
              <a:lnSpc>
                <a:spcPct val="90000"/>
              </a:lnSpc>
              <a:spcBef>
                <a:spcPts val="400"/>
              </a:spcBef>
              <a:buChar char="•"/>
              <a:defRPr sz="1500"/>
            </a:pPr>
            <a:r>
              <a:t>Does not require the support of a central government or organisation to regulate it, nor a broker to manage payments. </a:t>
            </a:r>
          </a:p>
          <a:p>
            <a:pPr marL="273050" indent="-228600">
              <a:lnSpc>
                <a:spcPct val="90000"/>
              </a:lnSpc>
              <a:spcBef>
                <a:spcPts val="400"/>
              </a:spcBef>
              <a:buChar char="•"/>
              <a:defRPr sz="1500"/>
            </a:pPr>
            <a:r>
              <a:t>The Bitcoin currency is instead created when users </a:t>
            </a:r>
            <a:r>
              <a:rPr i="1"/>
              <a:t>mine</a:t>
            </a:r>
            <a:r>
              <a:t> for it, using their computers to perform complex calculations through special software. </a:t>
            </a:r>
          </a:p>
          <a:p>
            <a:pPr marL="273050" indent="-228600">
              <a:lnSpc>
                <a:spcPct val="90000"/>
              </a:lnSpc>
              <a:spcBef>
                <a:spcPts val="500"/>
              </a:spcBef>
              <a:buChar char="•"/>
              <a:defRPr sz="1500"/>
            </a:pPr>
            <a:r>
              <a:t>Bitcoin (BTC) divisible to the 8th decimal place.</a:t>
            </a:r>
          </a:p>
          <a:p>
            <a:pPr marL="273050" indent="-228600">
              <a:lnSpc>
                <a:spcPct val="90000"/>
              </a:lnSpc>
              <a:spcBef>
                <a:spcPts val="500"/>
              </a:spcBef>
              <a:buChar char="•"/>
              <a:defRPr sz="1500"/>
            </a:pPr>
            <a:r>
              <a:t>BTC can be split into 100,000,000 units. </a:t>
            </a:r>
          </a:p>
          <a:p>
            <a:pPr marL="273050" indent="-228600">
              <a:lnSpc>
                <a:spcPct val="90000"/>
              </a:lnSpc>
              <a:spcBef>
                <a:spcPts val="500"/>
              </a:spcBef>
              <a:buChar char="•"/>
              <a:defRPr sz="1500"/>
            </a:pPr>
            <a:r>
              <a:t>0.00000001 bitcoin is one Satoshi. </a:t>
            </a:r>
          </a:p>
          <a:p>
            <a:pPr marL="273050" indent="-228600">
              <a:lnSpc>
                <a:spcPct val="90000"/>
              </a:lnSpc>
              <a:spcBef>
                <a:spcPts val="500"/>
              </a:spcBef>
              <a:buChar char="•"/>
              <a:defRPr sz="1500"/>
            </a:pPr>
            <a:r>
              <a:t>Was Satoshi from the UK? [</a:t>
            </a:r>
            <a:r>
              <a:rPr u="sng">
                <a:solidFill>
                  <a:srgbClr val="0000FF"/>
                </a:solidFill>
                <a:uFill>
                  <a:solidFill>
                    <a:srgbClr val="0000FF"/>
                  </a:solidFill>
                </a:uFill>
                <a:hlinkClick r:id="rId2" invalidUrl="" action="" tgtFrame="" tooltip="" history="1" highlightClick="0" endSnd="0"/>
              </a:rPr>
              <a:t>here</a:t>
            </a:r>
            <a:r>
              <a:t>]</a:t>
            </a:r>
          </a:p>
        </p:txBody>
      </p:sp>
      <p:pic>
        <p:nvPicPr>
          <p:cNvPr id="121" name="mage result for Satoshi Nakamoto" descr="mage result for Satoshi Nakamoto"/>
          <p:cNvPicPr>
            <a:picLocks noChangeAspect="1"/>
          </p:cNvPicPr>
          <p:nvPr/>
        </p:nvPicPr>
        <p:blipFill>
          <a:blip r:embed="rId3">
            <a:extLst/>
          </a:blip>
          <a:srcRect l="30775" t="0" r="28274" b="0"/>
          <a:stretch>
            <a:fillRect/>
          </a:stretch>
        </p:blipFill>
        <p:spPr>
          <a:xfrm>
            <a:off x="5399087" y="0"/>
            <a:ext cx="3744914" cy="5715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History"/>
          <p:cNvSpPr txBox="1"/>
          <p:nvPr>
            <p:ph type="title" idx="4294967295"/>
          </p:nvPr>
        </p:nvSpPr>
        <p:spPr>
          <a:xfrm>
            <a:off x="627062" y="603250"/>
            <a:ext cx="4502151" cy="1246188"/>
          </a:xfrm>
          <a:prstGeom prst="rect">
            <a:avLst/>
          </a:prstGeom>
        </p:spPr>
        <p:txBody>
          <a:bodyPr>
            <a:normAutofit fontScale="100000" lnSpcReduction="0"/>
          </a:bodyPr>
          <a:lstStyle>
            <a:lvl1pPr>
              <a:lnSpc>
                <a:spcPct val="90000"/>
              </a:lnSpc>
              <a:defRPr b="1" sz="3200"/>
            </a:lvl1pPr>
          </a:lstStyle>
          <a:p>
            <a:pPr/>
            <a:r>
              <a:t>History</a:t>
            </a:r>
          </a:p>
        </p:txBody>
      </p:sp>
      <p:sp>
        <p:nvSpPr>
          <p:cNvPr id="124" name="Bitcoin designed to  limit the number of bitcoins  that can ever be created. [21 million]…"/>
          <p:cNvSpPr txBox="1"/>
          <p:nvPr>
            <p:ph type="body" sz="half" idx="4294967295"/>
          </p:nvPr>
        </p:nvSpPr>
        <p:spPr>
          <a:xfrm>
            <a:off x="627062" y="2005012"/>
            <a:ext cx="4502151" cy="3106738"/>
          </a:xfrm>
          <a:prstGeom prst="rect">
            <a:avLst/>
          </a:prstGeom>
        </p:spPr>
        <p:txBody>
          <a:bodyPr>
            <a:normAutofit fontScale="100000" lnSpcReduction="0"/>
          </a:bodyPr>
          <a:lstStyle/>
          <a:p>
            <a:pPr marL="258556" indent="-203454" defTabSz="813816">
              <a:spcBef>
                <a:spcPts val="400"/>
              </a:spcBef>
              <a:buChar char="•"/>
              <a:defRPr sz="1335"/>
            </a:pPr>
            <a:r>
              <a:t>Bitcoin designed to  limit the number of bitcoins </a:t>
            </a:r>
            <a:br/>
            <a:r>
              <a:t>that can ever be created. [21 million]</a:t>
            </a:r>
          </a:p>
          <a:p>
            <a:pPr marL="258556" indent="-203454" defTabSz="813816">
              <a:spcBef>
                <a:spcPts val="400"/>
              </a:spcBef>
              <a:buChar char="•"/>
              <a:defRPr sz="1335"/>
            </a:pPr>
            <a:r>
              <a:t>Each transaction then has a reward, and the reward reduces over time, which should reduce the supply of the coins. </a:t>
            </a:r>
          </a:p>
          <a:p>
            <a:pPr marL="258556" indent="-203454" defTabSz="813816">
              <a:spcBef>
                <a:spcPts val="400"/>
              </a:spcBef>
              <a:buChar char="•"/>
              <a:defRPr sz="1335"/>
            </a:pPr>
            <a:r>
              <a:t>In April 2020, the reward for a successful mining process was reduced from 12.5 BTC to 6.25 BTC. This reward will continue to reduce until the currency is forked (and where new parameters are used), or when we reach a saturation level. </a:t>
            </a:r>
          </a:p>
          <a:p>
            <a:pPr marL="258556" indent="-203454" defTabSz="813816">
              <a:spcBef>
                <a:spcPts val="400"/>
              </a:spcBef>
              <a:buChar char="•"/>
              <a:defRPr sz="1335"/>
            </a:pPr>
            <a:r>
              <a:t>On 20 April 2024, it halved again. Block </a:t>
            </a:r>
            <a:r>
              <a:rPr u="sng">
                <a:solidFill>
                  <a:srgbClr val="0000FF"/>
                </a:solidFill>
                <a:uFill>
                  <a:solidFill>
                    <a:srgbClr val="0000FF"/>
                  </a:solidFill>
                </a:uFill>
                <a:hlinkClick r:id="rId2" invalidUrl="" action="" tgtFrame="" tooltip="" history="1" highlightClick="0" endSnd="0"/>
              </a:rPr>
              <a:t>here</a:t>
            </a:r>
            <a:r>
              <a:t> and </a:t>
            </a:r>
            <a:r>
              <a:rPr u="sng">
                <a:solidFill>
                  <a:srgbClr val="0000FF"/>
                </a:solidFill>
                <a:uFill>
                  <a:solidFill>
                    <a:srgbClr val="0000FF"/>
                  </a:solidFill>
                </a:uFill>
                <a:hlinkClick r:id="rId3" invalidUrl="" action="" tgtFrame="" tooltip="" history="1" highlightClick="0" endSnd="0"/>
              </a:rPr>
              <a:t>here</a:t>
            </a:r>
            <a:r>
              <a:t>.</a:t>
            </a:r>
          </a:p>
          <a:p>
            <a:pPr marL="258556" indent="-203454" defTabSz="813816">
              <a:spcBef>
                <a:spcPts val="400"/>
              </a:spcBef>
              <a:buChar char="•"/>
              <a:defRPr sz="1335"/>
            </a:pPr>
            <a:r>
              <a:t>Others: Ethereum, Ripple, Litecoin, Monero, Ethereum Classic, Dash, Steem, KiloCoin and Augur.</a:t>
            </a:r>
          </a:p>
        </p:txBody>
      </p:sp>
      <p:pic>
        <p:nvPicPr>
          <p:cNvPr id="125" name="mage result for Satoshi Nakamoto" descr="mage result for Satoshi Nakamoto"/>
          <p:cNvPicPr>
            <a:picLocks noChangeAspect="1"/>
          </p:cNvPicPr>
          <p:nvPr/>
        </p:nvPicPr>
        <p:blipFill>
          <a:blip r:embed="rId4">
            <a:extLst/>
          </a:blip>
          <a:srcRect l="30775" t="0" r="28274" b="0"/>
          <a:stretch>
            <a:fillRect/>
          </a:stretch>
        </p:blipFill>
        <p:spPr>
          <a:xfrm>
            <a:off x="5399087" y="0"/>
            <a:ext cx="3744914" cy="5715000"/>
          </a:xfrm>
          <a:prstGeom prst="rect">
            <a:avLst/>
          </a:prstGeom>
          <a:ln w="12700">
            <a:miter lim="400000"/>
          </a:ln>
        </p:spPr>
      </p:pic>
      <p:pic>
        <p:nvPicPr>
          <p:cNvPr id="126" name="A screenshot of a phoneDescription automatically generated" descr="A screenshot of a phoneDescription automatically generated"/>
          <p:cNvPicPr>
            <a:picLocks noChangeAspect="1"/>
          </p:cNvPicPr>
          <p:nvPr/>
        </p:nvPicPr>
        <p:blipFill>
          <a:blip r:embed="rId5">
            <a:extLst/>
          </a:blip>
          <a:stretch>
            <a:fillRect/>
          </a:stretch>
        </p:blipFill>
        <p:spPr>
          <a:xfrm>
            <a:off x="4897437" y="3883025"/>
            <a:ext cx="4246563" cy="151606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26"/>
                                        </p:tgtEl>
                                        <p:attrNameLst>
                                          <p:attrName>style.visibility</p:attrName>
                                        </p:attrNameLst>
                                      </p:cBhvr>
                                      <p:to>
                                        <p:strVal val="visible"/>
                                      </p:to>
                                    </p:set>
                                    <p:anim calcmode="lin" valueType="num">
                                      <p:cBhvr>
                                        <p:cTn id="7" dur="500" fill="hold"/>
                                        <p:tgtEl>
                                          <p:spTgt spid="126"/>
                                        </p:tgtEl>
                                        <p:attrNameLst>
                                          <p:attrName>ppt_x</p:attrName>
                                        </p:attrNameLst>
                                      </p:cBhvr>
                                      <p:tavLst>
                                        <p:tav tm="0">
                                          <p:val>
                                            <p:strVal val="#ppt_x"/>
                                          </p:val>
                                        </p:tav>
                                        <p:tav tm="100000">
                                          <p:val>
                                            <p:strVal val="#ppt_x"/>
                                          </p:val>
                                        </p:tav>
                                      </p:tavLst>
                                    </p:anim>
                                    <p:anim calcmode="lin" valueType="num">
                                      <p:cBhvr>
                                        <p:cTn id="8"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History"/>
          <p:cNvSpPr txBox="1"/>
          <p:nvPr>
            <p:ph type="title" idx="4294967295"/>
          </p:nvPr>
        </p:nvSpPr>
        <p:spPr>
          <a:xfrm>
            <a:off x="0" y="-192088"/>
            <a:ext cx="8229600" cy="952501"/>
          </a:xfrm>
          <a:prstGeom prst="rect">
            <a:avLst/>
          </a:prstGeom>
        </p:spPr>
        <p:txBody>
          <a:bodyPr>
            <a:normAutofit fontScale="100000" lnSpcReduction="0"/>
          </a:bodyPr>
          <a:lstStyle>
            <a:lvl1pPr algn="l">
              <a:defRPr b="1" sz="2800">
                <a:solidFill>
                  <a:srgbClr val="C00000"/>
                </a:solidFill>
              </a:defRPr>
            </a:lvl1pPr>
          </a:lstStyle>
          <a:p>
            <a:pPr/>
            <a:r>
              <a:t>History</a:t>
            </a:r>
          </a:p>
        </p:txBody>
      </p:sp>
      <p:sp>
        <p:nvSpPr>
          <p:cNvPr id="129" name="Bitcoin was created in 2009 by someone  known as Satoshi Nakamoto.…"/>
          <p:cNvSpPr txBox="1"/>
          <p:nvPr>
            <p:ph type="body" idx="4294967295"/>
          </p:nvPr>
        </p:nvSpPr>
        <p:spPr>
          <a:xfrm>
            <a:off x="0" y="709612"/>
            <a:ext cx="8229600" cy="3771901"/>
          </a:xfrm>
          <a:prstGeom prst="rect">
            <a:avLst/>
          </a:prstGeom>
        </p:spPr>
        <p:txBody>
          <a:bodyPr>
            <a:normAutofit fontScale="100000" lnSpcReduction="0"/>
          </a:bodyPr>
          <a:lstStyle/>
          <a:p>
            <a:pPr marL="274320" indent="-274320" defTabSz="731520">
              <a:spcBef>
                <a:spcPts val="400"/>
              </a:spcBef>
              <a:buChar char="•"/>
              <a:defRPr sz="2080"/>
            </a:pPr>
            <a:r>
              <a:t>Bitcoin was created in 2009 by someone </a:t>
            </a:r>
            <a:br/>
            <a:r>
              <a:t>known as Satoshi Nakamoto.</a:t>
            </a:r>
          </a:p>
          <a:p>
            <a:pPr marL="274320" indent="-274320" defTabSz="731520">
              <a:spcBef>
                <a:spcPts val="400"/>
              </a:spcBef>
              <a:buChar char="•"/>
              <a:defRPr sz="2080"/>
            </a:pPr>
            <a:r>
              <a:t>Does not require the support of a central government or organisation to regulate it, nor a broker to manage payments. </a:t>
            </a:r>
          </a:p>
          <a:p>
            <a:pPr marL="274320" indent="-274320" defTabSz="731520">
              <a:spcBef>
                <a:spcPts val="400"/>
              </a:spcBef>
              <a:buChar char="•"/>
              <a:defRPr sz="2080"/>
            </a:pPr>
            <a:r>
              <a:t>The Bitcoin currency is instead created when users </a:t>
            </a:r>
            <a:r>
              <a:rPr i="1"/>
              <a:t>mine</a:t>
            </a:r>
            <a:r>
              <a:t> for it, using their computers to perform complex calculations through special software. </a:t>
            </a:r>
          </a:p>
          <a:p>
            <a:pPr marL="274320" indent="-274320" defTabSz="731520">
              <a:spcBef>
                <a:spcPts val="500"/>
              </a:spcBef>
              <a:buChar char="•"/>
              <a:defRPr sz="2240"/>
            </a:pPr>
            <a:r>
              <a:t>Bitcoin (BTC) divisible to the 8th decimal place.</a:t>
            </a:r>
          </a:p>
          <a:p>
            <a:pPr marL="274320" indent="-274320" defTabSz="731520">
              <a:spcBef>
                <a:spcPts val="500"/>
              </a:spcBef>
              <a:buChar char="•"/>
              <a:defRPr sz="2240"/>
            </a:pPr>
            <a:r>
              <a:t>BTC can be split into 100,000,000 units. </a:t>
            </a:r>
          </a:p>
          <a:p>
            <a:pPr marL="274320" indent="-274320" defTabSz="731520">
              <a:spcBef>
                <a:spcPts val="500"/>
              </a:spcBef>
              <a:buChar char="•"/>
              <a:defRPr sz="2240"/>
            </a:pPr>
            <a:r>
              <a:t>0.00000001 bitcoin is one Satoshi. </a:t>
            </a:r>
          </a:p>
        </p:txBody>
      </p:sp>
      <p:pic>
        <p:nvPicPr>
          <p:cNvPr id="130" name="mage result for Satoshi Nakamoto" descr="mage result for Satoshi Nakamoto"/>
          <p:cNvPicPr>
            <a:picLocks noChangeAspect="1"/>
          </p:cNvPicPr>
          <p:nvPr/>
        </p:nvPicPr>
        <p:blipFill>
          <a:blip r:embed="rId2">
            <a:extLst/>
          </a:blip>
          <a:stretch>
            <a:fillRect/>
          </a:stretch>
        </p:blipFill>
        <p:spPr>
          <a:xfrm>
            <a:off x="6983412" y="-120650"/>
            <a:ext cx="2160588" cy="134778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